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Maharlika" panose="020B0604020202020204" charset="0"/>
      <p:regular r:id="rId18"/>
    </p:embeddedFont>
    <p:embeddedFont>
      <p:font typeface="Open Sans Bold" panose="020B0604020202020204" charset="0"/>
      <p:regular r:id="rId19"/>
      <p:bold r:id="rId20"/>
    </p:embeddedFont>
    <p:embeddedFont>
      <p:font typeface="Open Sans Bold Italics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851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028700" y="2232712"/>
            <a:ext cx="16230600" cy="5467090"/>
            <a:chOff x="0" y="0"/>
            <a:chExt cx="21640800" cy="7289453"/>
          </a:xfrm>
        </p:grpSpPr>
        <p:sp>
          <p:nvSpPr>
            <p:cNvPr id="4" name="TextBox 4"/>
            <p:cNvSpPr txBox="1"/>
            <p:nvPr/>
          </p:nvSpPr>
          <p:spPr>
            <a:xfrm>
              <a:off x="0" y="114276"/>
              <a:ext cx="21640800" cy="5026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00"/>
                </a:lnSpc>
              </a:pPr>
              <a:r>
                <a:rPr lang="en-US" sz="13800">
                  <a:solidFill>
                    <a:srgbClr val="163459"/>
                  </a:solidFill>
                  <a:latin typeface="Maharlika"/>
                  <a:ea typeface="Maharlika"/>
                  <a:cs typeface="Maharlika"/>
                  <a:sym typeface="Maharlika"/>
                </a:rPr>
                <a:t>Best practices in inclusive education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10426700" y="5242516"/>
              <a:ext cx="787400" cy="787400"/>
            </a:xfrm>
            <a:custGeom>
              <a:avLst/>
              <a:gdLst/>
              <a:ahLst/>
              <a:cxnLst/>
              <a:rect l="l" t="t" r="r" b="b"/>
              <a:pathLst>
                <a:path w="787400" h="787400">
                  <a:moveTo>
                    <a:pt x="0" y="0"/>
                  </a:moveTo>
                  <a:lnTo>
                    <a:pt x="787400" y="0"/>
                  </a:lnTo>
                  <a:lnTo>
                    <a:pt x="787400" y="787400"/>
                  </a:lnTo>
                  <a:lnTo>
                    <a:pt x="0" y="78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676304"/>
              <a:ext cx="21640800" cy="61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7805110"/>
            <a:ext cx="16230600" cy="2292572"/>
          </a:xfrm>
          <a:custGeom>
            <a:avLst/>
            <a:gdLst/>
            <a:ahLst/>
            <a:cxnLst/>
            <a:rect l="l" t="t" r="r" b="b"/>
            <a:pathLst>
              <a:path w="16230600" h="2292572">
                <a:moveTo>
                  <a:pt x="0" y="0"/>
                </a:moveTo>
                <a:lnTo>
                  <a:pt x="16230600" y="0"/>
                </a:lnTo>
                <a:lnTo>
                  <a:pt x="16230600" y="2292572"/>
                </a:lnTo>
                <a:lnTo>
                  <a:pt x="0" y="2292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16925"/>
            <a:ext cx="17425599" cy="961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E2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Examples of Inclusive Education: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E2332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1057911" lvl="1" indent="-528956" algn="ctr">
              <a:lnSpc>
                <a:spcPts val="6860"/>
              </a:lnSpc>
              <a:buFont typeface="Arial"/>
              <a:buChar char="•"/>
            </a:pPr>
            <a:r>
              <a:rPr lang="en-US" sz="4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student with a physical disability attending a mainstream school with wheelchair access and assistive technology.</a:t>
            </a:r>
          </a:p>
          <a:p>
            <a:pPr marL="1057911" lvl="1" indent="-528956" algn="ctr">
              <a:lnSpc>
                <a:spcPts val="6860"/>
              </a:lnSpc>
              <a:buFont typeface="Arial"/>
              <a:buChar char="•"/>
            </a:pPr>
            <a:r>
              <a:rPr lang="en-US" sz="4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child with autism learning alongside peers with appropriate classroom support and accommodations.</a:t>
            </a:r>
          </a:p>
          <a:p>
            <a:pPr marL="1057911" lvl="1" indent="-528956" algn="ctr">
              <a:lnSpc>
                <a:spcPts val="6860"/>
              </a:lnSpc>
              <a:buFont typeface="Arial"/>
              <a:buChar char="•"/>
            </a:pPr>
            <a:r>
              <a:rPr lang="en-US" sz="4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Multilingual students receiving instruction that honors and integrates their home languages</a:t>
            </a:r>
          </a:p>
          <a:p>
            <a:pPr algn="ctr">
              <a:lnSpc>
                <a:spcPts val="6860"/>
              </a:lnSpc>
            </a:pPr>
            <a:endParaRPr lang="en-US" sz="490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8918" y="212175"/>
            <a:ext cx="1559564" cy="16330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43639" y="7835954"/>
            <a:ext cx="2219419" cy="210844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7368" y="1748169"/>
            <a:ext cx="16561932" cy="735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Situation: There is a student (with ........) in the classroom. He has difficulty concentrating and is impulsive. He often interrupts, walks around the classroom, and does not finish tasks.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Task: In a group of 2-3 people, choose some of the 5 practices presented and plan specific actions that can help in this situation.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65640">
            <a:off x="382934" y="267100"/>
            <a:ext cx="1862734" cy="13877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22089" y="8028224"/>
            <a:ext cx="1904822" cy="2149031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7404761" y="215792"/>
            <a:ext cx="622150" cy="2023252"/>
          </a:xfrm>
          <a:custGeom>
            <a:avLst/>
            <a:gdLst/>
            <a:ahLst/>
            <a:cxnLst/>
            <a:rect l="l" t="t" r="r" b="b"/>
            <a:pathLst>
              <a:path w="622150" h="2023252">
                <a:moveTo>
                  <a:pt x="0" y="0"/>
                </a:moveTo>
                <a:lnTo>
                  <a:pt x="622150" y="0"/>
                </a:lnTo>
                <a:lnTo>
                  <a:pt x="622150" y="2023252"/>
                </a:lnTo>
                <a:lnTo>
                  <a:pt x="0" y="2023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7103774" y="340323"/>
            <a:ext cx="358765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E2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Case Study</a:t>
            </a:r>
          </a:p>
        </p:txBody>
      </p:sp>
    </p:spTree>
  </p:cSld>
  <p:clrMapOvr>
    <a:masterClrMapping/>
  </p:clrMapOvr>
  <p:transition>
    <p:cover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6159825"/>
            <a:ext cx="4411121" cy="383767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99481"/>
            <a:ext cx="17826475" cy="735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E2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Exercise 2: My Action Plan</a:t>
            </a: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Individual (teachers): choose one practice to implement</a:t>
            </a:r>
          </a:p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Fill in a mini planner (what, when, how, with whom)</a:t>
            </a:r>
          </a:p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Voluntary sharing with the group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948344" y="7654051"/>
            <a:ext cx="621912" cy="2023252"/>
          </a:xfrm>
          <a:custGeom>
            <a:avLst/>
            <a:gdLst/>
            <a:ahLst/>
            <a:cxnLst/>
            <a:rect l="l" t="t" r="r" b="b"/>
            <a:pathLst>
              <a:path w="621912" h="2023252">
                <a:moveTo>
                  <a:pt x="0" y="0"/>
                </a:moveTo>
                <a:lnTo>
                  <a:pt x="621912" y="0"/>
                </a:lnTo>
                <a:lnTo>
                  <a:pt x="621912" y="2023252"/>
                </a:lnTo>
                <a:lnTo>
                  <a:pt x="0" y="2023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08000" y="155523"/>
            <a:ext cx="18288000" cy="1183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E2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Action Plan Template</a:t>
            </a: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My chosen practice:</a:t>
            </a: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..............................................................................</a:t>
            </a: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/ Why do I choose this one?</a:t>
            </a: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.............................................................................. </a:t>
            </a: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/ What will I do to implement it?</a:t>
            </a: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..............................................................................</a:t>
            </a: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/ When?</a:t>
            </a: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..............................................................................</a:t>
            </a: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/ With whom?</a:t>
            </a: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..............................................................................</a:t>
            </a: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/ How will I evaluate the outcome?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..............................................................................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59300" y="7235048"/>
            <a:ext cx="621912" cy="2023252"/>
          </a:xfrm>
          <a:custGeom>
            <a:avLst/>
            <a:gdLst/>
            <a:ahLst/>
            <a:cxnLst/>
            <a:rect l="l" t="t" r="r" b="b"/>
            <a:pathLst>
              <a:path w="621912" h="2023252">
                <a:moveTo>
                  <a:pt x="0" y="0"/>
                </a:moveTo>
                <a:lnTo>
                  <a:pt x="621912" y="0"/>
                </a:lnTo>
                <a:lnTo>
                  <a:pt x="621912" y="2023252"/>
                </a:lnTo>
                <a:lnTo>
                  <a:pt x="0" y="2023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459811" y="403610"/>
            <a:ext cx="15111196" cy="247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 b="1">
                <a:solidFill>
                  <a:srgbClr val="301D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Planning support for students</a:t>
            </a:r>
          </a:p>
          <a:p>
            <a:pPr algn="ctr">
              <a:lnSpc>
                <a:spcPts val="9939"/>
              </a:lnSpc>
            </a:pPr>
            <a:r>
              <a:rPr lang="en-US" sz="7099" b="1">
                <a:solidFill>
                  <a:srgbClr val="301D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with diverse needs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34889" y="4614227"/>
            <a:ext cx="14818221" cy="2388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2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Task: analyze short descriptions</a:t>
            </a:r>
          </a:p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of students’ situation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60080" y="8767127"/>
            <a:ext cx="1159892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outcome:  a poster or oral answers </a:t>
            </a:r>
          </a:p>
        </p:txBody>
      </p:sp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60035" y="219293"/>
            <a:ext cx="2172903" cy="161881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496325"/>
            <a:ext cx="18288000" cy="735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spc="-28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barriers might this student face at school?</a:t>
            </a:r>
          </a:p>
          <a:p>
            <a:pPr algn="ctr">
              <a:lnSpc>
                <a:spcPts val="7279"/>
              </a:lnSpc>
            </a:pPr>
            <a:endParaRPr lang="en-US" sz="5199" b="1" spc="-285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7279"/>
              </a:lnSpc>
            </a:pPr>
            <a:r>
              <a:rPr lang="en-US" sz="5199" b="1" spc="-28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actions can teachers, peers and the school take to ensure inclusion and equality?</a:t>
            </a:r>
          </a:p>
          <a:p>
            <a:pPr algn="ctr">
              <a:lnSpc>
                <a:spcPts val="7279"/>
              </a:lnSpc>
            </a:pPr>
            <a:endParaRPr lang="en-US" sz="5199" b="1" spc="-285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7279"/>
              </a:lnSpc>
            </a:pPr>
            <a:r>
              <a:rPr lang="en-US" sz="5199" b="1" spc="-28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adjustments in the educational environment would be advisable?</a:t>
            </a:r>
          </a:p>
          <a:p>
            <a:pPr algn="ctr">
              <a:lnSpc>
                <a:spcPts val="7279"/>
              </a:lnSpc>
            </a:pPr>
            <a:endParaRPr lang="en-US" sz="5199" b="1" spc="-285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7259300" y="8437142"/>
            <a:ext cx="505012" cy="1642317"/>
          </a:xfrm>
          <a:custGeom>
            <a:avLst/>
            <a:gdLst/>
            <a:ahLst/>
            <a:cxnLst/>
            <a:rect l="l" t="t" r="r" b="b"/>
            <a:pathLst>
              <a:path w="505012" h="1642317">
                <a:moveTo>
                  <a:pt x="0" y="0"/>
                </a:moveTo>
                <a:lnTo>
                  <a:pt x="505012" y="0"/>
                </a:lnTo>
                <a:lnTo>
                  <a:pt x="505012" y="1642316"/>
                </a:lnTo>
                <a:lnTo>
                  <a:pt x="0" y="1642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47991" y="333446"/>
            <a:ext cx="2314032" cy="1723954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25753" y="6083298"/>
            <a:ext cx="5993030" cy="3783100"/>
          </a:xfrm>
          <a:custGeom>
            <a:avLst/>
            <a:gdLst/>
            <a:ahLst/>
            <a:cxnLst/>
            <a:rect l="l" t="t" r="r" b="b"/>
            <a:pathLst>
              <a:path w="5993030" h="3783100">
                <a:moveTo>
                  <a:pt x="0" y="0"/>
                </a:moveTo>
                <a:lnTo>
                  <a:pt x="5993031" y="0"/>
                </a:lnTo>
                <a:lnTo>
                  <a:pt x="5993031" y="3783100"/>
                </a:lnTo>
                <a:lnTo>
                  <a:pt x="0" y="3783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3475762" y="1264324"/>
            <a:ext cx="12198878" cy="600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E2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Wrap-up and Reflection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marL="1424932" lvl="1" indent="-712466" algn="ctr">
              <a:lnSpc>
                <a:spcPts val="9239"/>
              </a:lnSpc>
              <a:buFont typeface="Arial"/>
              <a:buChar char="•"/>
            </a:pPr>
            <a:r>
              <a:rPr lang="en-US" sz="65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did we learn?</a:t>
            </a:r>
          </a:p>
          <a:p>
            <a:pPr marL="1424932" lvl="1" indent="-712466" algn="ctr">
              <a:lnSpc>
                <a:spcPts val="9239"/>
              </a:lnSpc>
              <a:buFont typeface="Arial"/>
              <a:buChar char="•"/>
            </a:pPr>
            <a:r>
              <a:rPr lang="en-US" sz="65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surprised me?</a:t>
            </a:r>
          </a:p>
          <a:p>
            <a:pPr algn="ctr">
              <a:lnSpc>
                <a:spcPts val="7279"/>
              </a:lnSpc>
            </a:pPr>
            <a:endParaRPr lang="en-US" sz="65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7279"/>
              </a:lnSpc>
            </a:pPr>
            <a:endParaRPr lang="en-US" sz="65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112745"/>
            <a:ext cx="18288000" cy="827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E2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Workshop goals: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E2332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Understand the concept of inclusive education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Learn specific and effective inclusive practices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Practice strategies for creating an inclusive classroom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979805"/>
            <a:ext cx="17548799" cy="637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E2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Introduction 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E2332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E2332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1489700" lvl="1" indent="-744850" algn="ctr">
              <a:lnSpc>
                <a:spcPts val="9659"/>
              </a:lnSpc>
              <a:buFont typeface="Arial"/>
              <a:buChar char="•"/>
            </a:pPr>
            <a:r>
              <a:rPr lang="en-US" sz="68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Quick round: What does inclusive education mean to you?</a:t>
            </a:r>
          </a:p>
          <a:p>
            <a:pPr algn="ctr">
              <a:lnSpc>
                <a:spcPts val="9659"/>
              </a:lnSpc>
            </a:pPr>
            <a:endParaRPr lang="en-US" sz="68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69283" y="9258300"/>
            <a:ext cx="2775218" cy="99907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7222350" y="435870"/>
            <a:ext cx="622150" cy="2023252"/>
          </a:xfrm>
          <a:custGeom>
            <a:avLst/>
            <a:gdLst/>
            <a:ahLst/>
            <a:cxnLst/>
            <a:rect l="l" t="t" r="r" b="b"/>
            <a:pathLst>
              <a:path w="622150" h="2023252">
                <a:moveTo>
                  <a:pt x="0" y="0"/>
                </a:moveTo>
                <a:lnTo>
                  <a:pt x="622151" y="0"/>
                </a:lnTo>
                <a:lnTo>
                  <a:pt x="622151" y="2023252"/>
                </a:lnTo>
                <a:lnTo>
                  <a:pt x="0" y="2023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4401" y="503848"/>
            <a:ext cx="15777704" cy="7814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5"/>
              </a:lnSpc>
            </a:pPr>
            <a:r>
              <a:rPr lang="en-US" sz="491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Inclusive education is an educational approach that seeks to ensure that </a:t>
            </a:r>
            <a:r>
              <a:rPr lang="en-US" sz="4911" b="1" i="1">
                <a:solidFill>
                  <a:srgbClr val="1634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all students, regardless of their abilities, disabilities, background, or circumstances, learn together in the same classrooms and schools</a:t>
            </a:r>
            <a:r>
              <a:rPr lang="en-US" sz="491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</a:p>
          <a:p>
            <a:pPr algn="ctr">
              <a:lnSpc>
                <a:spcPts val="6875"/>
              </a:lnSpc>
            </a:pPr>
            <a:endParaRPr lang="en-US" sz="4911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875"/>
              </a:lnSpc>
            </a:pPr>
            <a:r>
              <a:rPr lang="en-US" sz="491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It is based on the principle that every child has the right to a quality education that is </a:t>
            </a:r>
            <a:r>
              <a:rPr lang="en-US" sz="4911" b="1" i="1">
                <a:solidFill>
                  <a:srgbClr val="163459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free from discrimination and tailored to their individual needs.</a:t>
            </a:r>
          </a:p>
        </p:txBody>
      </p:sp>
      <p:sp>
        <p:nvSpPr>
          <p:cNvPr id="3" name="Freeform 3"/>
          <p:cNvSpPr/>
          <p:nvPr/>
        </p:nvSpPr>
        <p:spPr>
          <a:xfrm>
            <a:off x="15631004" y="2643086"/>
            <a:ext cx="2294917" cy="3143722"/>
          </a:xfrm>
          <a:custGeom>
            <a:avLst/>
            <a:gdLst/>
            <a:ahLst/>
            <a:cxnLst/>
            <a:rect l="l" t="t" r="r" b="b"/>
            <a:pathLst>
              <a:path w="2294917" h="3143722">
                <a:moveTo>
                  <a:pt x="0" y="0"/>
                </a:moveTo>
                <a:lnTo>
                  <a:pt x="2294917" y="0"/>
                </a:lnTo>
                <a:lnTo>
                  <a:pt x="2294917" y="3143722"/>
                </a:lnTo>
                <a:lnTo>
                  <a:pt x="0" y="31437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01103" y="6064505"/>
            <a:ext cx="3563395" cy="356339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62801" y="1272250"/>
            <a:ext cx="15392797" cy="458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difference between integration and inclusion in education lies primarily in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199" b="1">
                <a:solidFill>
                  <a:srgbClr val="E2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how students with disabilities or special educational needs are placed and supported in mainstream schools.</a:t>
            </a:r>
          </a:p>
        </p:txBody>
      </p:sp>
    </p:spTree>
  </p:cSld>
  <p:clrMapOvr>
    <a:masterClrMapping/>
  </p:clrMapOvr>
  <p:transition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96618" y="6376470"/>
            <a:ext cx="2694764" cy="309743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259300" y="8263748"/>
            <a:ext cx="622150" cy="2023252"/>
          </a:xfrm>
          <a:custGeom>
            <a:avLst/>
            <a:gdLst/>
            <a:ahLst/>
            <a:cxnLst/>
            <a:rect l="l" t="t" r="r" b="b"/>
            <a:pathLst>
              <a:path w="622150" h="2023252">
                <a:moveTo>
                  <a:pt x="0" y="0"/>
                </a:moveTo>
                <a:lnTo>
                  <a:pt x="622150" y="0"/>
                </a:lnTo>
                <a:lnTo>
                  <a:pt x="622150" y="2023252"/>
                </a:lnTo>
                <a:lnTo>
                  <a:pt x="0" y="2023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406550" y="432723"/>
            <a:ext cx="17474900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Support: Limited adjustments or accommodations are made; the student must "fit in."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3882327"/>
            <a:ext cx="17881450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Support: Individualized support, accommodations, and inclusive teaching strategies are provided</a:t>
            </a:r>
          </a:p>
        </p:txBody>
      </p:sp>
    </p:spTree>
  </p:cSld>
  <p:clrMapOvr>
    <a:masterClrMapping/>
  </p:clrMapOvr>
  <p:transition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71136" y="6859270"/>
            <a:ext cx="3688164" cy="3138231"/>
          </a:xfrm>
          <a:custGeom>
            <a:avLst/>
            <a:gdLst/>
            <a:ahLst/>
            <a:cxnLst/>
            <a:rect l="l" t="t" r="r" b="b"/>
            <a:pathLst>
              <a:path w="3688164" h="3138231">
                <a:moveTo>
                  <a:pt x="0" y="0"/>
                </a:moveTo>
                <a:lnTo>
                  <a:pt x="3688164" y="0"/>
                </a:lnTo>
                <a:lnTo>
                  <a:pt x="3688164" y="3138231"/>
                </a:lnTo>
                <a:lnTo>
                  <a:pt x="0" y="31382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9" r="-389" b="-911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677601" y="4463049"/>
            <a:ext cx="16230600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Approach:   The school adapts its methods and environment to meet diverse needs</a:t>
            </a:r>
          </a:p>
        </p:txBody>
      </p:sp>
      <p:sp>
        <p:nvSpPr>
          <p:cNvPr id="4" name="Freeform 4"/>
          <p:cNvSpPr/>
          <p:nvPr/>
        </p:nvSpPr>
        <p:spPr>
          <a:xfrm>
            <a:off x="677601" y="7974248"/>
            <a:ext cx="622150" cy="2023252"/>
          </a:xfrm>
          <a:custGeom>
            <a:avLst/>
            <a:gdLst/>
            <a:ahLst/>
            <a:cxnLst/>
            <a:rect l="l" t="t" r="r" b="b"/>
            <a:pathLst>
              <a:path w="622150" h="2023252">
                <a:moveTo>
                  <a:pt x="0" y="0"/>
                </a:moveTo>
                <a:lnTo>
                  <a:pt x="622150" y="0"/>
                </a:lnTo>
                <a:lnTo>
                  <a:pt x="622150" y="2023253"/>
                </a:lnTo>
                <a:lnTo>
                  <a:pt x="0" y="2023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0" y="648323"/>
            <a:ext cx="18288000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Approach: The student must adapt to the existing school environment and curriculum</a:t>
            </a:r>
          </a:p>
        </p:txBody>
      </p:sp>
    </p:spTree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88290"/>
            <a:ext cx="17465129" cy="8970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 b="1">
                <a:solidFill>
                  <a:srgbClr val="E2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                  Best Practices Overview</a:t>
            </a:r>
          </a:p>
          <a:p>
            <a:pPr algn="l">
              <a:lnSpc>
                <a:spcPts val="7139"/>
              </a:lnSpc>
            </a:pPr>
            <a:r>
              <a:rPr lang="en-US" sz="5100" b="1">
                <a:solidFill>
                  <a:srgbClr val="E2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l">
              <a:lnSpc>
                <a:spcPts val="6020"/>
              </a:lnSpc>
            </a:pPr>
            <a:r>
              <a:rPr lang="en-US" sz="43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                       Presentation of 5 key practices:</a:t>
            </a:r>
          </a:p>
          <a:p>
            <a:pPr algn="l">
              <a:lnSpc>
                <a:spcPts val="7139"/>
              </a:lnSpc>
            </a:pPr>
            <a:endParaRPr lang="en-US" sz="430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2202180" lvl="2" indent="-734060" algn="l">
              <a:lnSpc>
                <a:spcPts val="7139"/>
              </a:lnSpc>
              <a:buAutoNum type="alphaLcPeriod"/>
            </a:pPr>
            <a:r>
              <a:rPr lang="en-US" sz="5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Individualized instruction</a:t>
            </a:r>
          </a:p>
          <a:p>
            <a:pPr marL="2202180" lvl="2" indent="-734060" algn="l">
              <a:lnSpc>
                <a:spcPts val="7139"/>
              </a:lnSpc>
              <a:buAutoNum type="alphaLcPeriod"/>
            </a:pPr>
            <a:r>
              <a:rPr lang="en-US" sz="5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Cooperative learning</a:t>
            </a:r>
          </a:p>
          <a:p>
            <a:pPr marL="2202180" lvl="2" indent="-734060" algn="l">
              <a:lnSpc>
                <a:spcPts val="7139"/>
              </a:lnSpc>
              <a:buAutoNum type="alphaLcPeriod"/>
            </a:pPr>
            <a:r>
              <a:rPr lang="en-US" sz="5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Multiple forms of assessment</a:t>
            </a:r>
          </a:p>
          <a:p>
            <a:pPr marL="2202180" lvl="2" indent="-734060" algn="l">
              <a:lnSpc>
                <a:spcPts val="7139"/>
              </a:lnSpc>
              <a:buAutoNum type="alphaLcPeriod"/>
            </a:pPr>
            <a:r>
              <a:rPr lang="en-US" sz="5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Culture of acceptance and respect</a:t>
            </a:r>
          </a:p>
          <a:p>
            <a:pPr marL="2202180" lvl="2" indent="-734060" algn="l">
              <a:lnSpc>
                <a:spcPts val="7139"/>
              </a:lnSpc>
              <a:buAutoNum type="alphaLcPeriod"/>
            </a:pPr>
            <a:r>
              <a:rPr lang="en-US" sz="5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Adaptation of physical and digital environment</a:t>
            </a:r>
          </a:p>
          <a:p>
            <a:pPr algn="l">
              <a:lnSpc>
                <a:spcPts val="7139"/>
              </a:lnSpc>
            </a:pPr>
            <a:endParaRPr lang="en-US" sz="510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123537" y="427065"/>
            <a:ext cx="1682344" cy="1933729"/>
          </a:xfrm>
          <a:prstGeom prst="rect">
            <a:avLst/>
          </a:prstGeom>
        </p:spPr>
      </p:pic>
    </p:spTree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56373" y="459878"/>
            <a:ext cx="1333132" cy="2259546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259300" y="7822565"/>
            <a:ext cx="622150" cy="2023252"/>
          </a:xfrm>
          <a:custGeom>
            <a:avLst/>
            <a:gdLst/>
            <a:ahLst/>
            <a:cxnLst/>
            <a:rect l="l" t="t" r="r" b="b"/>
            <a:pathLst>
              <a:path w="622150" h="2023252">
                <a:moveTo>
                  <a:pt x="0" y="0"/>
                </a:moveTo>
                <a:lnTo>
                  <a:pt x="622150" y="0"/>
                </a:lnTo>
                <a:lnTo>
                  <a:pt x="622150" y="2023253"/>
                </a:lnTo>
                <a:lnTo>
                  <a:pt x="0" y="2023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4702771" y="94310"/>
            <a:ext cx="8882457" cy="316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6"/>
              </a:lnSpc>
            </a:pPr>
            <a:r>
              <a:rPr lang="en-US" sz="6040" b="1">
                <a:solidFill>
                  <a:srgbClr val="E233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List of Best Practices </a:t>
            </a:r>
          </a:p>
          <a:p>
            <a:pPr algn="ctr">
              <a:lnSpc>
                <a:spcPts val="8456"/>
              </a:lnSpc>
            </a:pPr>
            <a:endParaRPr lang="en-US" sz="6040" b="1">
              <a:solidFill>
                <a:srgbClr val="E2332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8456"/>
              </a:lnSpc>
            </a:pPr>
            <a:endParaRPr lang="en-US" sz="6040" b="1">
              <a:solidFill>
                <a:srgbClr val="E2332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952417" y="3160340"/>
            <a:ext cx="690398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Cooperative learning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98336" y="4652327"/>
            <a:ext cx="973767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Multiple forms of assessment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832328"/>
            <a:ext cx="972854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Individualized instruction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31022" y="6006148"/>
            <a:ext cx="720997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Culture of acceptance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98336" y="7331393"/>
            <a:ext cx="901794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Adaptation of environment</a:t>
            </a:r>
          </a:p>
        </p:txBody>
      </p: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</Words>
  <Application>Microsoft Office PowerPoint</Application>
  <PresentationFormat>Personnalisé</PresentationFormat>
  <Paragraphs>77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Open Sans Bold</vt:lpstr>
      <vt:lpstr>Arial</vt:lpstr>
      <vt:lpstr>Maharlika</vt:lpstr>
      <vt:lpstr>Calibri</vt:lpstr>
      <vt:lpstr>Open Sans Bold Italics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practices in inclusive education</dc:title>
  <dc:creator>Iryna</dc:creator>
  <cp:lastModifiedBy>Soraya Ferraro</cp:lastModifiedBy>
  <cp:revision>1</cp:revision>
  <dcterms:created xsi:type="dcterms:W3CDTF">2006-08-16T00:00:00Z</dcterms:created>
  <dcterms:modified xsi:type="dcterms:W3CDTF">2025-05-23T08:27:39Z</dcterms:modified>
  <dc:identifier>DAGmyMR-_pI</dc:identifier>
</cp:coreProperties>
</file>