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Comica" panose="020B0604020202020204" charset="0"/>
      <p:regular r:id="rId21"/>
    </p:embeddedFont>
    <p:embeddedFont>
      <p:font typeface="Open Sans 1" panose="020B0604020202020204" charset="0"/>
      <p:regular r:id="rId22"/>
    </p:embeddedFont>
    <p:embeddedFont>
      <p:font typeface="Open Sans 1 Bold" panose="020B0604020202020204" charset="0"/>
      <p:regular r:id="rId23"/>
    </p:embeddedFont>
    <p:embeddedFont>
      <p:font typeface="Open Sans 2" panose="020B0604020202020204" charset="0"/>
      <p:regular r:id="rId24"/>
    </p:embeddedFont>
    <p:embeddedFont>
      <p:font typeface="Open Sans 2 Bold" panose="020B0604020202020204" charset="0"/>
      <p:regular r:id="rId25"/>
    </p:embeddedFont>
    <p:embeddedFont>
      <p:font typeface="Poppins Bold" panose="020B0604020202020204" charset="-18"/>
      <p:regular r:id="rId26"/>
    </p:embeddedFont>
    <p:embeddedFont>
      <p:font typeface="Poppins Medium" panose="00000600000000000000" pitchFamily="2" charset="-1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5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860" b="-7586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0" y="3000532"/>
            <a:ext cx="18156882" cy="2468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1800AD"/>
                </a:solidFill>
                <a:latin typeface="Comica"/>
                <a:ea typeface="Comica"/>
                <a:cs typeface="Comica"/>
                <a:sym typeface="Comica"/>
              </a:rPr>
              <a:t>CASE STUDIES –</a:t>
            </a:r>
          </a:p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1800AD"/>
                </a:solidFill>
                <a:latin typeface="Comica"/>
                <a:ea typeface="Comica"/>
                <a:cs typeface="Comica"/>
                <a:sym typeface="Comica"/>
              </a:rPr>
              <a:t> "Collaborative Learning Platform"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507050" y="324487"/>
            <a:ext cx="8368250" cy="596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3C6CA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2024-1-FR01-KA220-SCH-000257061</a:t>
            </a:r>
          </a:p>
        </p:txBody>
      </p:sp>
      <p:sp>
        <p:nvSpPr>
          <p:cNvPr id="5" name="Freeform 5"/>
          <p:cNvSpPr/>
          <p:nvPr/>
        </p:nvSpPr>
        <p:spPr>
          <a:xfrm>
            <a:off x="835358" y="173634"/>
            <a:ext cx="1495485" cy="1495485"/>
          </a:xfrm>
          <a:custGeom>
            <a:avLst/>
            <a:gdLst/>
            <a:ahLst/>
            <a:cxnLst/>
            <a:rect l="l" t="t" r="r" b="b"/>
            <a:pathLst>
              <a:path w="1495485" h="1495485">
                <a:moveTo>
                  <a:pt x="0" y="0"/>
                </a:moveTo>
                <a:lnTo>
                  <a:pt x="1495485" y="0"/>
                </a:lnTo>
                <a:lnTo>
                  <a:pt x="1495485" y="1495485"/>
                </a:lnTo>
                <a:lnTo>
                  <a:pt x="0" y="14954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889789" y="355913"/>
            <a:ext cx="5129146" cy="1026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 b="1" spc="61">
                <a:solidFill>
                  <a:srgbClr val="3C6CA8"/>
                </a:solidFill>
                <a:latin typeface="Poppins Bold"/>
                <a:ea typeface="Poppins Bold"/>
                <a:cs typeface="Poppins Bold"/>
                <a:sym typeface="Poppins Bold"/>
              </a:rPr>
              <a:t>Erasmus+</a:t>
            </a:r>
          </a:p>
        </p:txBody>
      </p:sp>
      <p:sp>
        <p:nvSpPr>
          <p:cNvPr id="7" name="Freeform 7"/>
          <p:cNvSpPr/>
          <p:nvPr/>
        </p:nvSpPr>
        <p:spPr>
          <a:xfrm>
            <a:off x="1028700" y="7805110"/>
            <a:ext cx="16230600" cy="2292572"/>
          </a:xfrm>
          <a:custGeom>
            <a:avLst/>
            <a:gdLst/>
            <a:ahLst/>
            <a:cxnLst/>
            <a:rect l="l" t="t" r="r" b="b"/>
            <a:pathLst>
              <a:path w="16230600" h="2292572">
                <a:moveTo>
                  <a:pt x="0" y="0"/>
                </a:moveTo>
                <a:lnTo>
                  <a:pt x="16230600" y="0"/>
                </a:lnTo>
                <a:lnTo>
                  <a:pt x="16230600" y="2292572"/>
                </a:lnTo>
                <a:lnTo>
                  <a:pt x="0" y="22925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4227" y="409478"/>
            <a:ext cx="17035073" cy="862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Outcomes: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Development of digital skills: geolocation, data visualization, teamwork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Development of civic and environmentally conscious attitudes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Deepening knowledge about sustainable development at the local and global levels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46851" y="1028700"/>
            <a:ext cx="10450923" cy="7838192"/>
          </a:xfrm>
          <a:custGeom>
            <a:avLst/>
            <a:gdLst/>
            <a:ahLst/>
            <a:cxnLst/>
            <a:rect l="l" t="t" r="r" b="b"/>
            <a:pathLst>
              <a:path w="10450923" h="7838192">
                <a:moveTo>
                  <a:pt x="0" y="0"/>
                </a:moveTo>
                <a:lnTo>
                  <a:pt x="10450923" y="0"/>
                </a:lnTo>
                <a:lnTo>
                  <a:pt x="10450923" y="7838192"/>
                </a:lnTo>
                <a:lnTo>
                  <a:pt x="0" y="7838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359535"/>
            <a:ext cx="18288000" cy="761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💡</a:t>
            </a:r>
            <a:r>
              <a:rPr lang="en-US" sz="4399" b="1">
                <a:solidFill>
                  <a:srgbClr val="DA333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SUGGESTED CONTENT 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b="1">
                <a:solidFill>
                  <a:srgbClr val="DA333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FOR THE "COLLABORATIVE LEARNING PLATFORM"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399" b="1">
              <a:solidFill>
                <a:srgbClr val="DA3331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Module 1: Digital Collaborative Tools in Education for Sustainable Development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1800AD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Interactive tutorials: "How to Use Padlet," "Creating Collaborative Maps in Google My Maps"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Online teamwork exercises (project planning, team roles, online safety)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3913" y="1028700"/>
            <a:ext cx="15785387" cy="7701433"/>
          </a:xfrm>
          <a:custGeom>
            <a:avLst/>
            <a:gdLst/>
            <a:ahLst/>
            <a:cxnLst/>
            <a:rect l="l" t="t" r="r" b="b"/>
            <a:pathLst>
              <a:path w="15785387" h="7701433">
                <a:moveTo>
                  <a:pt x="0" y="0"/>
                </a:moveTo>
                <a:lnTo>
                  <a:pt x="15785387" y="0"/>
                </a:lnTo>
                <a:lnTo>
                  <a:pt x="15785387" y="7701433"/>
                </a:lnTo>
                <a:lnTo>
                  <a:pt x="0" y="77014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33450"/>
            <a:ext cx="18288000" cy="9876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Module 2: Education for Sustainable Development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in Practice School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DA333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Thematic materials on the SDGs (Sustainable Development Goals)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Lesson plans and ideas for mini-digital projects (e.g., student carbon footprint, recycling at school)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Forum for exchanging good practices between teachers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5739"/>
              </a:lnSpc>
              <a:spcBef>
                <a:spcPct val="0"/>
              </a:spcBef>
            </a:pPr>
            <a:endParaRPr lang="en-US" sz="4099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0703" y="1028700"/>
            <a:ext cx="15726595" cy="8229600"/>
          </a:xfrm>
          <a:custGeom>
            <a:avLst/>
            <a:gdLst/>
            <a:ahLst/>
            <a:cxnLst/>
            <a:rect l="l" t="t" r="r" b="b"/>
            <a:pathLst>
              <a:path w="15726595" h="8229600">
                <a:moveTo>
                  <a:pt x="0" y="0"/>
                </a:moveTo>
                <a:lnTo>
                  <a:pt x="15726594" y="0"/>
                </a:lnTo>
                <a:lnTo>
                  <a:pt x="157265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1761" y="1092383"/>
            <a:ext cx="17212866" cy="7824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9"/>
              </a:lnSpc>
              <a:spcBef>
                <a:spcPct val="0"/>
              </a:spcBef>
            </a:pPr>
            <a:r>
              <a:rPr lang="en-US" sz="504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Module 3: Inter-school and intercultural collaboration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endParaRPr lang="en-US" sz="5049" b="1">
              <a:solidFill>
                <a:srgbClr val="1800AD"/>
              </a:solidFill>
              <a:latin typeface="Open Sans 2 Bold"/>
              <a:ea typeface="Open Sans 2 Bold"/>
              <a:cs typeface="Open Sans 2 Bold"/>
              <a:sym typeface="Open Sans 2 Bold"/>
            </a:endParaRP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Teacher guide: how to find project partners and collaborate online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Materials on intercultural communication and digital empathy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r>
              <a:rPr lang="en-US" sz="434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Examples of good practices from eTwinning / Erasmus+ projects</a:t>
            </a:r>
          </a:p>
          <a:p>
            <a:pPr algn="ctr">
              <a:lnSpc>
                <a:spcPts val="6079"/>
              </a:lnSpc>
              <a:spcBef>
                <a:spcPct val="0"/>
              </a:spcBef>
            </a:pPr>
            <a:endParaRPr lang="en-US" sz="4342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  <a:p>
            <a:pPr algn="ctr">
              <a:lnSpc>
                <a:spcPts val="6079"/>
              </a:lnSpc>
              <a:spcBef>
                <a:spcPct val="0"/>
              </a:spcBef>
            </a:pPr>
            <a:endParaRPr lang="en-US" sz="4342">
              <a:solidFill>
                <a:srgbClr val="000000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6420" y="509576"/>
            <a:ext cx="6552340" cy="4914255"/>
          </a:xfrm>
          <a:custGeom>
            <a:avLst/>
            <a:gdLst/>
            <a:ahLst/>
            <a:cxnLst/>
            <a:rect l="l" t="t" r="r" b="b"/>
            <a:pathLst>
              <a:path w="6552340" h="4914255">
                <a:moveTo>
                  <a:pt x="0" y="0"/>
                </a:moveTo>
                <a:lnTo>
                  <a:pt x="6552340" y="0"/>
                </a:lnTo>
                <a:lnTo>
                  <a:pt x="6552340" y="4914255"/>
                </a:lnTo>
                <a:lnTo>
                  <a:pt x="0" y="49142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47555" y="1028700"/>
            <a:ext cx="4049040" cy="7321409"/>
          </a:xfrm>
          <a:custGeom>
            <a:avLst/>
            <a:gdLst/>
            <a:ahLst/>
            <a:cxnLst/>
            <a:rect l="l" t="t" r="r" b="b"/>
            <a:pathLst>
              <a:path w="4049040" h="7321409">
                <a:moveTo>
                  <a:pt x="0" y="0"/>
                </a:moveTo>
                <a:lnTo>
                  <a:pt x="4049040" y="0"/>
                </a:lnTo>
                <a:lnTo>
                  <a:pt x="4049040" y="7321409"/>
                </a:lnTo>
                <a:lnTo>
                  <a:pt x="0" y="73214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9900"/>
            </a:stretch>
          </a:blip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1857" y="1096586"/>
            <a:ext cx="15807630" cy="8010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48"/>
              </a:lnSpc>
              <a:spcBef>
                <a:spcPct val="0"/>
              </a:spcBef>
            </a:pPr>
            <a:r>
              <a:rPr lang="en-US" sz="5463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Module 4: Evaluation and reflection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Tools for self-assessing students' digital competences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Reflection cards on pro-environmental attitudes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Collaborative creation of an e-project portfolio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7006"/>
              </a:lnSpc>
              <a:spcBef>
                <a:spcPct val="0"/>
              </a:spcBef>
            </a:pPr>
            <a:r>
              <a:rPr lang="en-US" sz="500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86003" y="541964"/>
            <a:ext cx="16373297" cy="9107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 b="1">
                <a:solidFill>
                  <a:srgbClr val="DA3331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Structure of each module: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🧩 Module Name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🎯 Module Purpose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💻 Digital Tools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🌱 Link to the Sustainable Development Goals (SDGs)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👩‍🏫 Teacher Activities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👧👦 Student Activities</a:t>
            </a:r>
          </a:p>
          <a:p>
            <a:pPr algn="ctr">
              <a:lnSpc>
                <a:spcPts val="7244"/>
              </a:lnSpc>
              <a:spcBef>
                <a:spcPct val="0"/>
              </a:spcBef>
            </a:pPr>
            <a:r>
              <a:rPr lang="en-US" sz="5174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📊 Evaluation/Reflection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492" y="357545"/>
            <a:ext cx="17694508" cy="11041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Case Study 1: "Digital Guardians of the Planet"</a:t>
            </a:r>
          </a:p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Topic: Climate Change and Local Action</a:t>
            </a:r>
          </a:p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Level: Grades 4–6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Description: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Students from two partner schools (Poland and Portugal) are conducting a joint project on the impact of daily habits on the climate. Using digital tools (Google Forms, Excel Online, Canva), they are conducting a survey on energy consumption and transportation, analyzing the data, and then creating a digital awareness campaign titled "Small Steps – Big Change."</a:t>
            </a:r>
          </a:p>
          <a:p>
            <a:pPr algn="ctr">
              <a:lnSpc>
                <a:spcPts val="5879"/>
              </a:lnSpc>
              <a:spcBef>
                <a:spcPct val="0"/>
              </a:spcBef>
            </a:pPr>
            <a:endParaRPr lang="en-US" sz="4199">
              <a:solidFill>
                <a:srgbClr val="00000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66775"/>
            <a:ext cx="18288000" cy="729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Digital Tools Used: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Google Forms</a:t>
            </a: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– survey data collection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Canva / Genially </a:t>
            </a: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– infographic and poster creation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Padlet</a:t>
            </a: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– results publication and collaborative discussion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Meet / Zoom</a:t>
            </a: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– meetings and results presentations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11279" y="476604"/>
            <a:ext cx="8171914" cy="6128935"/>
          </a:xfrm>
          <a:custGeom>
            <a:avLst/>
            <a:gdLst/>
            <a:ahLst/>
            <a:cxnLst/>
            <a:rect l="l" t="t" r="r" b="b"/>
            <a:pathLst>
              <a:path w="8171914" h="6128935">
                <a:moveTo>
                  <a:pt x="0" y="0"/>
                </a:moveTo>
                <a:lnTo>
                  <a:pt x="8171914" y="0"/>
                </a:lnTo>
                <a:lnTo>
                  <a:pt x="8171914" y="6128936"/>
                </a:lnTo>
                <a:lnTo>
                  <a:pt x="0" y="61289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411634" y="1295215"/>
            <a:ext cx="4479235" cy="7963085"/>
          </a:xfrm>
          <a:custGeom>
            <a:avLst/>
            <a:gdLst/>
            <a:ahLst/>
            <a:cxnLst/>
            <a:rect l="l" t="t" r="r" b="b"/>
            <a:pathLst>
              <a:path w="4479235" h="7963085">
                <a:moveTo>
                  <a:pt x="0" y="0"/>
                </a:moveTo>
                <a:lnTo>
                  <a:pt x="4479235" y="0"/>
                </a:lnTo>
                <a:lnTo>
                  <a:pt x="4479235" y="7963085"/>
                </a:lnTo>
                <a:lnTo>
                  <a:pt x="0" y="796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42975"/>
            <a:ext cx="18288000" cy="6595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 b="1">
                <a:solidFill>
                  <a:srgbClr val="1800AD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Outcomes: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Development of digital competencies: data analysis, visualization, online communication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Increased environmental awareness and social responsibility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Intercultural collaboration skills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819150"/>
            <a:ext cx="18288000" cy="8544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  <a:spcBef>
                <a:spcPct val="0"/>
              </a:spcBef>
            </a:pPr>
            <a:r>
              <a:rPr lang="en-US" sz="5399">
                <a:solidFill>
                  <a:srgbClr val="E2332F"/>
                </a:solidFill>
                <a:latin typeface="Comica"/>
                <a:ea typeface="Comica"/>
                <a:cs typeface="Comica"/>
                <a:sym typeface="Comica"/>
              </a:rPr>
              <a:t>Case Study 2: "Water is Life"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Topic: Sustainable water resource management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Level: Grades 1–3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Description: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Younger children learn about the importance of water by performing simple experiments and observations at home or at school.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They then create short videos or photos, which they then publish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on a collaborative platform.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Partners from other schools compare their activities and collaborate on a "Digital Water Book."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7802" y="224430"/>
            <a:ext cx="14020354" cy="9302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Digital tools used:</a:t>
            </a:r>
          </a:p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Book Creator / StoryJumper – creating a digital book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Flip / WeVideo – recording educational videos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Wakelet – collecting and organizing materials</a:t>
            </a:r>
          </a:p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180"/>
              </a:lnSpc>
              <a:spcBef>
                <a:spcPct val="0"/>
              </a:spcBef>
            </a:pPr>
            <a:r>
              <a:rPr lang="en-US" sz="3700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Outcomes:</a:t>
            </a:r>
          </a:p>
          <a:p>
            <a:pPr algn="ctr">
              <a:lnSpc>
                <a:spcPts val="4931"/>
              </a:lnSpc>
              <a:spcBef>
                <a:spcPct val="0"/>
              </a:spcBef>
            </a:pPr>
            <a:r>
              <a:rPr lang="en-US" sz="3522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Developing creativity and digital expression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Introducing young children to the topic of sustainable development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l">
              <a:lnSpc>
                <a:spcPts val="4931"/>
              </a:lnSpc>
              <a:spcBef>
                <a:spcPct val="0"/>
              </a:spcBef>
            </a:pPr>
            <a:r>
              <a:rPr lang="en-US" sz="3522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Learning to collaborate and communicate online safely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5661" y="212038"/>
            <a:ext cx="17892339" cy="8905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DA3331"/>
                </a:solidFill>
                <a:latin typeface="Comica"/>
                <a:ea typeface="Comica"/>
                <a:cs typeface="Comica"/>
                <a:sym typeface="Comica"/>
              </a:rPr>
              <a:t>Case Study 3: "EcoMap of My Neighbourhood"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Comica"/>
                <a:ea typeface="Comica"/>
                <a:cs typeface="Comica"/>
                <a:sym typeface="Comica"/>
              </a:rPr>
              <a:t> 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Topic: Responsibility for the Local Environment</a:t>
            </a:r>
          </a:p>
          <a:p>
            <a:pPr algn="l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Level: Grades 7-8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 b="1">
                <a:solidFill>
                  <a:srgbClr val="000000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Description: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Students create an interactive ecological map of their town, marking places related to nature conservation (e.g., green spaces, recycling points, zero-waste school). The project is carried out in collaboration with partners from other countries – each group creates a section of the map of their region and then combines the data into a single, </a:t>
            </a:r>
          </a:p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shared map of Europe.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8056" y="653113"/>
            <a:ext cx="16771888" cy="7762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 b="1">
                <a:solidFill>
                  <a:srgbClr val="1800AD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Digital tools used: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Google My Maps / ArcGIS Online – map creation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Padlet / Jamboard – brainstorming and planning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Canva / Piktochart – digital report development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 </a:t>
            </a:r>
          </a:p>
          <a:p>
            <a:pPr algn="ctr">
              <a:lnSpc>
                <a:spcPts val="685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TwinSpace (eTwinning) – communication between schools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Niestandardowy</PresentationFormat>
  <Paragraphs>120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9" baseType="lpstr">
      <vt:lpstr>Poppins Medium</vt:lpstr>
      <vt:lpstr>Comica</vt:lpstr>
      <vt:lpstr>Open Sans 2</vt:lpstr>
      <vt:lpstr>Poppins Bold</vt:lpstr>
      <vt:lpstr>Open Sans 2 Bold</vt:lpstr>
      <vt:lpstr>Arial</vt:lpstr>
      <vt:lpstr>Calibri</vt:lpstr>
      <vt:lpstr>Open Sans 1</vt:lpstr>
      <vt:lpstr>Open Sans 1 Bold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STUDIES – "Collaborative Learning Platform"</dc:title>
  <dc:creator>Iryna</dc:creator>
  <cp:lastModifiedBy>Irena Pyłypak</cp:lastModifiedBy>
  <cp:revision>1</cp:revision>
  <dcterms:created xsi:type="dcterms:W3CDTF">2006-08-16T00:00:00Z</dcterms:created>
  <dcterms:modified xsi:type="dcterms:W3CDTF">2025-10-27T19:51:37Z</dcterms:modified>
  <dc:identifier>DAG1aBW_cs4</dc:identifier>
</cp:coreProperties>
</file>