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E19A7-0792-334E-5FB9-B43E1E7EF56D}" v="171" dt="2025-10-23T10:47:11.7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4660"/>
  </p:normalViewPr>
  <p:slideViewPr>
    <p:cSldViewPr snapToGrid="0">
      <p:cViewPr>
        <p:scale>
          <a:sx n="96" d="100"/>
          <a:sy n="96" d="100"/>
        </p:scale>
        <p:origin x="-77"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0A604E4-7307-451C-93BE-F1F7E1BF3B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7F3A0AA-35E5-4085-942B-7378390306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02F5C38-C747-4173-ABBF-656E39E821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37EECFC-A684-4391-AE85-4CDAF5565F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9714" y="5490971"/>
            <a:ext cx="6962072" cy="1159200"/>
          </a:xfrm>
        </p:spPr>
        <p:txBody>
          <a:bodyPr anchor="ctr">
            <a:normAutofit/>
          </a:bodyPr>
          <a:lstStyle/>
          <a:p>
            <a:pPr algn="l"/>
            <a:r>
              <a:rPr lang="en-US" sz="3700" dirty="0">
                <a:solidFill>
                  <a:srgbClr val="FFFFFF"/>
                </a:solidFill>
                <a:ea typeface="+mj-lt"/>
                <a:cs typeface="+mj-lt"/>
              </a:rPr>
              <a:t>Acces4all:Transforming Education Through digital Inclusion</a:t>
            </a:r>
            <a:endParaRPr lang="en-US" sz="3700" dirty="0">
              <a:solidFill>
                <a:srgbClr val="FFFFFF"/>
              </a:solidFill>
            </a:endParaRPr>
          </a:p>
        </p:txBody>
      </p:sp>
      <p:sp>
        <p:nvSpPr>
          <p:cNvPr id="3" name="Subtitle 2"/>
          <p:cNvSpPr>
            <a:spLocks noGrp="1"/>
          </p:cNvSpPr>
          <p:nvPr>
            <p:ph type="subTitle" idx="1"/>
          </p:nvPr>
        </p:nvSpPr>
        <p:spPr>
          <a:xfrm>
            <a:off x="8456522" y="5633765"/>
            <a:ext cx="3408555" cy="873612"/>
          </a:xfrm>
        </p:spPr>
        <p:txBody>
          <a:bodyPr anchor="ctr">
            <a:normAutofit/>
          </a:bodyPr>
          <a:lstStyle/>
          <a:p>
            <a:pPr algn="l"/>
            <a:r>
              <a:rPr lang="en-US" sz="2000" dirty="0">
                <a:solidFill>
                  <a:srgbClr val="FFFFFF"/>
                </a:solidFill>
              </a:rPr>
              <a:t>.</a:t>
            </a:r>
          </a:p>
          <a:p>
            <a:pPr algn="l"/>
            <a:endParaRPr lang="en-US" sz="2000" dirty="0">
              <a:solidFill>
                <a:srgbClr val="FFFFFF"/>
              </a:solidFill>
            </a:endParaRPr>
          </a:p>
        </p:txBody>
      </p:sp>
      <p:pic>
        <p:nvPicPr>
          <p:cNvPr id="4" name="Picture 3">
            <a:extLst>
              <a:ext uri="{FF2B5EF4-FFF2-40B4-BE49-F238E27FC236}">
                <a16:creationId xmlns:a16="http://schemas.microsoft.com/office/drawing/2014/main" xmlns="" id="{D19B19DF-12BD-AC51-16DC-C25DA169B15C}"/>
              </a:ext>
            </a:extLst>
          </p:cNvPr>
          <p:cNvPicPr>
            <a:picLocks noChangeAspect="1"/>
          </p:cNvPicPr>
          <p:nvPr/>
        </p:nvPicPr>
        <p:blipFill>
          <a:blip r:embed="rId2"/>
          <a:stretch>
            <a:fillRect/>
          </a:stretch>
        </p:blipFill>
        <p:spPr>
          <a:xfrm>
            <a:off x="1138656" y="390832"/>
            <a:ext cx="10042475" cy="4519114"/>
          </a:xfrm>
          <a:prstGeom prst="rect">
            <a:avLst/>
          </a:prstGeom>
        </p:spPr>
      </p:pic>
      <p:pic>
        <p:nvPicPr>
          <p:cNvPr id="6" name="Picture 5" descr="A logo for a company&#10;&#10;AI-generated content may be incorrect.">
            <a:extLst>
              <a:ext uri="{FF2B5EF4-FFF2-40B4-BE49-F238E27FC236}">
                <a16:creationId xmlns:a16="http://schemas.microsoft.com/office/drawing/2014/main" xmlns="" id="{40D1ABF7-4ECF-730B-377D-B40391547A26}"/>
              </a:ext>
            </a:extLst>
          </p:cNvPr>
          <p:cNvPicPr>
            <a:picLocks noChangeAspect="1"/>
          </p:cNvPicPr>
          <p:nvPr/>
        </p:nvPicPr>
        <p:blipFill>
          <a:blip r:embed="rId3"/>
          <a:stretch>
            <a:fillRect/>
          </a:stretch>
        </p:blipFill>
        <p:spPr>
          <a:xfrm>
            <a:off x="9407388" y="5379001"/>
            <a:ext cx="1637748" cy="1389823"/>
          </a:xfrm>
          <a:prstGeom prst="rect">
            <a:avLst/>
          </a:prstGeom>
        </p:spPr>
      </p:pic>
    </p:spTree>
    <p:extLst>
      <p:ext uri="{BB962C8B-B14F-4D97-AF65-F5344CB8AC3E}">
        <p14:creationId xmlns:p14="http://schemas.microsoft.com/office/powerpoint/2010/main" val="10985722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erson sitting at a desk with a computer and a thumb up&#10;&#10;AI-generated content may be incorrect.">
            <a:extLst>
              <a:ext uri="{FF2B5EF4-FFF2-40B4-BE49-F238E27FC236}">
                <a16:creationId xmlns:a16="http://schemas.microsoft.com/office/drawing/2014/main" xmlns="" id="{6C9F2C3F-959E-0C67-E521-F2A2EC3E678F}"/>
              </a:ext>
            </a:extLst>
          </p:cNvPr>
          <p:cNvPicPr>
            <a:picLocks noGrp="1" noChangeAspect="1"/>
          </p:cNvPicPr>
          <p:nvPr>
            <p:ph idx="1"/>
          </p:nvPr>
        </p:nvPicPr>
        <p:blipFill>
          <a:blip r:embed="rId2"/>
          <a:srcRect b="15730"/>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5EA653C-D33C-2D37-B80B-21A0E90BB9C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2300">
                <a:solidFill>
                  <a:schemeClr val="tx1">
                    <a:lumMod val="85000"/>
                    <a:lumOff val="15000"/>
                  </a:schemeClr>
                </a:solidFill>
              </a:rPr>
              <a:t>Thank you for your time and interest.</a:t>
            </a:r>
          </a:p>
          <a:p>
            <a:pPr algn="ctr"/>
            <a:r>
              <a:rPr lang="en-US" sz="2300">
                <a:solidFill>
                  <a:schemeClr val="tx1">
                    <a:lumMod val="85000"/>
                    <a:lumOff val="15000"/>
                  </a:schemeClr>
                </a:solidFill>
              </a:rPr>
              <a:t>Your support drives the vision of digital inclusion for all.</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7665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BA513B0-82FF-4F41-8178-885375D1C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background with lines and dots&#10;&#10;AI-generated content may be incorrect.">
            <a:extLst>
              <a:ext uri="{FF2B5EF4-FFF2-40B4-BE49-F238E27FC236}">
                <a16:creationId xmlns:a16="http://schemas.microsoft.com/office/drawing/2014/main" xmlns="" id="{E4BF47C2-10EA-A593-2498-C786F9270868}"/>
              </a:ext>
            </a:extLst>
          </p:cNvPr>
          <p:cNvPicPr>
            <a:picLocks noChangeAspect="1"/>
          </p:cNvPicPr>
          <p:nvPr/>
        </p:nvPicPr>
        <p:blipFill>
          <a:blip r:embed="rId2"/>
          <a:srcRect t="18363" r="-1" b="-1"/>
          <a:stretch>
            <a:fillRect/>
          </a:stretch>
        </p:blipFill>
        <p:spPr>
          <a:xfrm>
            <a:off x="-1" y="10"/>
            <a:ext cx="12228129" cy="4666928"/>
          </a:xfrm>
          <a:prstGeom prst="rect">
            <a:avLst/>
          </a:prstGeom>
        </p:spPr>
      </p:pic>
      <p:grpSp>
        <p:nvGrpSpPr>
          <p:cNvPr id="11" name="Group 10">
            <a:extLst>
              <a:ext uri="{FF2B5EF4-FFF2-40B4-BE49-F238E27FC236}">
                <a16:creationId xmlns:a16="http://schemas.microsoft.com/office/drawing/2014/main" xmlns="" id="{93DB8501-F9F2-4ACD-B56A-9019CD5006D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2987478"/>
            <a:ext cx="12228128" cy="1828800"/>
            <a:chOff x="-305" y="2987478"/>
            <a:chExt cx="12188952" cy="1828800"/>
          </a:xfrm>
        </p:grpSpPr>
        <p:sp>
          <p:nvSpPr>
            <p:cNvPr id="12" name="Freeform: Shape 11">
              <a:extLst>
                <a:ext uri="{FF2B5EF4-FFF2-40B4-BE49-F238E27FC236}">
                  <a16:creationId xmlns:a16="http://schemas.microsoft.com/office/drawing/2014/main" xmlns="" id="{DD03A94A-ADF5-4334-86B1-DBA5F70ACDA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385A18E1-CBE3-4BBD-B1B7-CDBCA685E01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133EDCAA-1D6C-4710-9DA1-C7FC946D8E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3916FBF2-1CC9-460D-A42B-FB77E515EC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xmlns="" id="{96554E45-E746-7CFE-0BF5-D47D8930A7D3}"/>
              </a:ext>
            </a:extLst>
          </p:cNvPr>
          <p:cNvSpPr>
            <a:spLocks noGrp="1"/>
          </p:cNvSpPr>
          <p:nvPr>
            <p:ph type="title"/>
          </p:nvPr>
        </p:nvSpPr>
        <p:spPr>
          <a:xfrm>
            <a:off x="804672" y="4551037"/>
            <a:ext cx="5021782" cy="1509931"/>
          </a:xfrm>
        </p:spPr>
        <p:txBody>
          <a:bodyPr>
            <a:normAutofit/>
          </a:bodyPr>
          <a:lstStyle/>
          <a:p>
            <a:r>
              <a:rPr lang="en-US" sz="3300" b="1" dirty="0">
                <a:solidFill>
                  <a:schemeClr val="tx2"/>
                </a:solidFill>
                <a:latin typeface="Aptos"/>
              </a:rPr>
              <a:t>What is digital inclusion and why is it important in education?</a:t>
            </a:r>
            <a:endParaRPr lang="en-US" sz="3300" b="1" dirty="0">
              <a:solidFill>
                <a:schemeClr val="tx2"/>
              </a:solidFill>
            </a:endParaRPr>
          </a:p>
        </p:txBody>
      </p:sp>
      <p:sp>
        <p:nvSpPr>
          <p:cNvPr id="3" name="Content Placeholder 2">
            <a:extLst>
              <a:ext uri="{FF2B5EF4-FFF2-40B4-BE49-F238E27FC236}">
                <a16:creationId xmlns:a16="http://schemas.microsoft.com/office/drawing/2014/main" xmlns="" id="{E804987A-0D83-F033-187E-0B33B31EB8A9}"/>
              </a:ext>
            </a:extLst>
          </p:cNvPr>
          <p:cNvSpPr>
            <a:spLocks noGrp="1"/>
          </p:cNvSpPr>
          <p:nvPr>
            <p:ph idx="1"/>
          </p:nvPr>
        </p:nvSpPr>
        <p:spPr>
          <a:xfrm>
            <a:off x="5832938" y="3775184"/>
            <a:ext cx="6394993" cy="2826115"/>
          </a:xfrm>
        </p:spPr>
        <p:txBody>
          <a:bodyPr vert="horz" lIns="91440" tIns="45720" rIns="91440" bIns="45720" rtlCol="0" anchor="ctr">
            <a:normAutofit/>
          </a:bodyPr>
          <a:lstStyle/>
          <a:p>
            <a:endParaRPr lang="en-US" sz="900">
              <a:solidFill>
                <a:schemeClr val="tx2"/>
              </a:solidFill>
            </a:endParaRPr>
          </a:p>
          <a:p>
            <a:endParaRPr lang="en-US" sz="900">
              <a:solidFill>
                <a:schemeClr val="tx2"/>
              </a:solidFill>
            </a:endParaRPr>
          </a:p>
          <a:p>
            <a:pPr marL="0" indent="0">
              <a:buNone/>
            </a:pPr>
            <a:r>
              <a:rPr lang="en-US" sz="1600" dirty="0">
                <a:solidFill>
                  <a:schemeClr val="tx2"/>
                </a:solidFill>
                <a:ea typeface="+mn-lt"/>
                <a:cs typeface="+mn-lt"/>
              </a:rPr>
              <a:t>Digital inclusion refers to ensuring all  individuals have access to and can effectively use digital technologies. It encompasses the availability of devices, internet connectivity, and the necessary skills to engage with digital content confidently.</a:t>
            </a:r>
            <a:endParaRPr lang="en-US" sz="1600">
              <a:solidFill>
                <a:schemeClr val="tx2"/>
              </a:solidFill>
            </a:endParaRPr>
          </a:p>
          <a:p>
            <a:pPr marL="0" indent="0">
              <a:buNone/>
            </a:pPr>
            <a:r>
              <a:rPr lang="en-US" sz="1600" dirty="0">
                <a:solidFill>
                  <a:schemeClr val="tx2"/>
                </a:solidFill>
                <a:ea typeface="+mn-lt"/>
                <a:cs typeface="+mn-lt"/>
              </a:rPr>
              <a:t>Digital inclusion is important in education because it ensures that all students, regardless of their background, location, or abilities, have equal access to learning  opportunities. </a:t>
            </a:r>
            <a:endParaRPr lang="en-US" sz="1600">
              <a:solidFill>
                <a:schemeClr val="tx2"/>
              </a:solidFill>
            </a:endParaRPr>
          </a:p>
          <a:p>
            <a:endParaRPr lang="en-US" sz="1400" dirty="0">
              <a:solidFill>
                <a:schemeClr val="tx2"/>
              </a:solidFill>
            </a:endParaRPr>
          </a:p>
        </p:txBody>
      </p:sp>
    </p:spTree>
    <p:extLst>
      <p:ext uri="{BB962C8B-B14F-4D97-AF65-F5344CB8AC3E}">
        <p14:creationId xmlns:p14="http://schemas.microsoft.com/office/powerpoint/2010/main" val="38787050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560AFAAC-EA6C-45A9-9E03-C9C9F0193B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6DF21B76-CFC9-BA3E-0981-55E769BAE950}"/>
              </a:ext>
            </a:extLst>
          </p:cNvPr>
          <p:cNvPicPr>
            <a:picLocks noChangeAspect="1"/>
          </p:cNvPicPr>
          <p:nvPr/>
        </p:nvPicPr>
        <p:blipFill>
          <a:blip r:embed="rId2"/>
          <a:srcRect l="29127"/>
          <a:stretch>
            <a:fillRect/>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11" name="Freeform: Shape 10">
            <a:extLst>
              <a:ext uri="{FF2B5EF4-FFF2-40B4-BE49-F238E27FC236}">
                <a16:creationId xmlns:a16="http://schemas.microsoft.com/office/drawing/2014/main" xmlns="" id="{83549E37-C86B-4401-90BD-D8BF83859F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xmlns="" id="{8A17784E-76D8-4521-A77D-0D2EBB9230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83D1F8F9-13CD-0837-655F-160CB1C81185}"/>
              </a:ext>
            </a:extLst>
          </p:cNvPr>
          <p:cNvSpPr>
            <a:spLocks noGrp="1"/>
          </p:cNvSpPr>
          <p:nvPr>
            <p:ph type="title"/>
          </p:nvPr>
        </p:nvSpPr>
        <p:spPr>
          <a:xfrm>
            <a:off x="374904" y="856488"/>
            <a:ext cx="4992624" cy="1243584"/>
          </a:xfrm>
        </p:spPr>
        <p:txBody>
          <a:bodyPr anchor="ctr">
            <a:normAutofit/>
          </a:bodyPr>
          <a:lstStyle/>
          <a:p>
            <a:r>
              <a:rPr lang="en-US" sz="3400" b="1" dirty="0">
                <a:latin typeface="Aptos"/>
              </a:rPr>
              <a:t>Our objectives</a:t>
            </a:r>
            <a:endParaRPr lang="en-US" sz="3400" b="1" dirty="0"/>
          </a:p>
        </p:txBody>
      </p:sp>
      <p:sp>
        <p:nvSpPr>
          <p:cNvPr id="15" name="Rectangle 14">
            <a:extLst>
              <a:ext uri="{FF2B5EF4-FFF2-40B4-BE49-F238E27FC236}">
                <a16:creationId xmlns:a16="http://schemas.microsoft.com/office/drawing/2014/main" xmlns="" id="{C0036C6B-F09C-4EAB-AE02-8D056EE748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xmlns="" id="{FC8D5885-2804-4D3C-BE31-902E4D32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A6B83381-454F-1B81-10BF-619567AB0C82}"/>
              </a:ext>
            </a:extLst>
          </p:cNvPr>
          <p:cNvSpPr>
            <a:spLocks noGrp="1"/>
          </p:cNvSpPr>
          <p:nvPr>
            <p:ph idx="1"/>
          </p:nvPr>
        </p:nvSpPr>
        <p:spPr>
          <a:xfrm>
            <a:off x="374904" y="2522949"/>
            <a:ext cx="5065776" cy="3402363"/>
          </a:xfrm>
        </p:spPr>
        <p:txBody>
          <a:bodyPr vert="horz" lIns="91440" tIns="45720" rIns="91440" bIns="45720" rtlCol="0" anchor="t">
            <a:normAutofit/>
          </a:bodyPr>
          <a:lstStyle/>
          <a:p>
            <a:endParaRPr lang="en-US" sz="1600"/>
          </a:p>
          <a:p>
            <a:pPr marL="0" indent="0">
              <a:buNone/>
            </a:pPr>
            <a:r>
              <a:rPr lang="en-US" sz="1600" dirty="0">
                <a:ea typeface="+mn-lt"/>
                <a:cs typeface="+mn-lt"/>
              </a:rPr>
              <a:t>Through collaborative efforts, innovative tools, and supportive policies, we empower teachers and students to ensure that every student has opportunity to succeed.</a:t>
            </a:r>
            <a:endParaRPr lang="en-US" sz="1600" dirty="0"/>
          </a:p>
          <a:p>
            <a:pPr marL="0" indent="0">
              <a:buNone/>
            </a:pPr>
            <a:r>
              <a:rPr lang="en-US" sz="1600" dirty="0">
                <a:ea typeface="+mn-lt"/>
                <a:cs typeface="+mn-lt"/>
              </a:rPr>
              <a:t>Policy briefs highlight the importance of integrating digital tools to support students effectively, and creating a fair society where everyone has equal opportunities, no matter their background, gender or race.</a:t>
            </a:r>
            <a:endParaRPr lang="en-US" sz="1600" dirty="0"/>
          </a:p>
          <a:p>
            <a:pPr marL="0" indent="0">
              <a:buNone/>
            </a:pPr>
            <a:r>
              <a:rPr lang="en-US" sz="1600" dirty="0">
                <a:ea typeface="+mn-lt"/>
                <a:cs typeface="+mn-lt"/>
              </a:rPr>
              <a:t>Promoting sustainability and citizenship  education helps, and encourages  them to respect all forms of live and contribute positively to society.</a:t>
            </a:r>
            <a:endParaRPr lang="en-US" sz="1600" dirty="0"/>
          </a:p>
          <a:p>
            <a:pPr marL="0" indent="0">
              <a:buNone/>
            </a:pPr>
            <a:endParaRPr lang="en-US" sz="1600"/>
          </a:p>
        </p:txBody>
      </p:sp>
    </p:spTree>
    <p:extLst>
      <p:ext uri="{BB962C8B-B14F-4D97-AF65-F5344CB8AC3E}">
        <p14:creationId xmlns:p14="http://schemas.microsoft.com/office/powerpoint/2010/main" val="493081754"/>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486507-E752-3181-6D95-F3F2100937E5}"/>
              </a:ext>
            </a:extLst>
          </p:cNvPr>
          <p:cNvSpPr>
            <a:spLocks noGrp="1"/>
          </p:cNvSpPr>
          <p:nvPr>
            <p:ph type="title"/>
          </p:nvPr>
        </p:nvSpPr>
        <p:spPr>
          <a:xfrm>
            <a:off x="481013" y="3752849"/>
            <a:ext cx="3290887" cy="2452687"/>
          </a:xfrm>
        </p:spPr>
        <p:txBody>
          <a:bodyPr anchor="ctr">
            <a:normAutofit/>
          </a:bodyPr>
          <a:lstStyle/>
          <a:p>
            <a:r>
              <a:rPr lang="en-US" sz="3600" b="1" dirty="0">
                <a:latin typeface="Aptos"/>
              </a:rPr>
              <a:t>Challenges we address</a:t>
            </a:r>
            <a:endParaRPr lang="en-US" sz="3600" b="1" dirty="0"/>
          </a:p>
        </p:txBody>
      </p:sp>
      <p:pic>
        <p:nvPicPr>
          <p:cNvPr id="4" name="Picture 3" descr="A group of children working on computers&#10;&#10;AI-generated content may be incorrect.">
            <a:extLst>
              <a:ext uri="{FF2B5EF4-FFF2-40B4-BE49-F238E27FC236}">
                <a16:creationId xmlns:a16="http://schemas.microsoft.com/office/drawing/2014/main" xmlns="" id="{958CE240-3276-CECF-A81D-A8343C0075ED}"/>
              </a:ext>
            </a:extLst>
          </p:cNvPr>
          <p:cNvPicPr>
            <a:picLocks noChangeAspect="1"/>
          </p:cNvPicPr>
          <p:nvPr/>
        </p:nvPicPr>
        <p:blipFill>
          <a:blip r:embed="rId2"/>
          <a:srcRect t="6897" b="20206"/>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xmlns="" id="{2A0E86AA-30DF-4FE9-647E-22C4572C2057}"/>
              </a:ext>
            </a:extLst>
          </p:cNvPr>
          <p:cNvSpPr>
            <a:spLocks noGrp="1"/>
          </p:cNvSpPr>
          <p:nvPr>
            <p:ph idx="1"/>
          </p:nvPr>
        </p:nvSpPr>
        <p:spPr>
          <a:xfrm>
            <a:off x="4223982" y="3752850"/>
            <a:ext cx="7485413" cy="2452687"/>
          </a:xfrm>
        </p:spPr>
        <p:txBody>
          <a:bodyPr vert="horz" lIns="91440" tIns="45720" rIns="91440" bIns="45720" rtlCol="0" anchor="ctr">
            <a:normAutofit lnSpcReduction="10000"/>
          </a:bodyPr>
          <a:lstStyle/>
          <a:p>
            <a:endParaRPr lang="en-US" sz="1500"/>
          </a:p>
          <a:p>
            <a:pPr marL="0" indent="0">
              <a:buNone/>
            </a:pPr>
            <a:r>
              <a:rPr lang="en-US" sz="1500">
                <a:ea typeface="+mn-lt"/>
                <a:cs typeface="+mn-lt"/>
              </a:rPr>
              <a:t>Schools and communities should provide equal access to technology to all learners, and everyone should has the same opportunity to use technology, and this can create a gap between students who have access to digital tools and those who do not.</a:t>
            </a:r>
            <a:endParaRPr lang="en-US" sz="1500"/>
          </a:p>
          <a:p>
            <a:pPr marL="0" indent="0">
              <a:buNone/>
            </a:pPr>
            <a:r>
              <a:rPr lang="en-US" sz="1500">
                <a:ea typeface="+mn-lt"/>
                <a:cs typeface="+mn-lt"/>
              </a:rPr>
              <a:t>Some people do not have the skills to use technology, but improving digital literacy help them to communicate better, access education and being part of today’s digital world.</a:t>
            </a:r>
            <a:endParaRPr lang="en-US" sz="1500"/>
          </a:p>
          <a:p>
            <a:pPr marL="0" indent="0">
              <a:buNone/>
            </a:pPr>
            <a:r>
              <a:rPr lang="en-US" sz="1500">
                <a:ea typeface="+mn-lt"/>
                <a:cs typeface="+mn-lt"/>
              </a:rPr>
              <a:t>Using technology affects the environment in several ways, like producing devices consumes natural resources.To reduce this impact we should recycle devices, and be mindful of our digital habits.</a:t>
            </a:r>
            <a:endParaRPr lang="en-US" sz="1500"/>
          </a:p>
          <a:p>
            <a:pPr marL="0" indent="0">
              <a:buNone/>
            </a:pPr>
            <a:endParaRPr lang="en-US" sz="1500" b="1"/>
          </a:p>
        </p:txBody>
      </p:sp>
    </p:spTree>
    <p:extLst>
      <p:ext uri="{BB962C8B-B14F-4D97-AF65-F5344CB8AC3E}">
        <p14:creationId xmlns:p14="http://schemas.microsoft.com/office/powerpoint/2010/main" val="166566965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61975B-E8F6-FAE8-3182-FC2760EB4737}"/>
              </a:ext>
            </a:extLst>
          </p:cNvPr>
          <p:cNvSpPr>
            <a:spLocks noGrp="1"/>
          </p:cNvSpPr>
          <p:nvPr>
            <p:ph type="title"/>
          </p:nvPr>
        </p:nvSpPr>
        <p:spPr>
          <a:xfrm>
            <a:off x="481013" y="3752849"/>
            <a:ext cx="3290887" cy="2452687"/>
          </a:xfrm>
        </p:spPr>
        <p:txBody>
          <a:bodyPr anchor="ctr">
            <a:normAutofit/>
          </a:bodyPr>
          <a:lstStyle/>
          <a:p>
            <a:r>
              <a:rPr lang="en-US" sz="3600" b="1">
                <a:latin typeface="Aptos"/>
              </a:rPr>
              <a:t>Poland &amp; North Macedonia Collaboration</a:t>
            </a:r>
            <a:endParaRPr lang="en-US" sz="3600" b="1"/>
          </a:p>
        </p:txBody>
      </p:sp>
      <p:pic>
        <p:nvPicPr>
          <p:cNvPr id="4" name="Picture 3" descr="A close up of a flag&#10;&#10;AI-generated content may be incorrect.">
            <a:extLst>
              <a:ext uri="{FF2B5EF4-FFF2-40B4-BE49-F238E27FC236}">
                <a16:creationId xmlns:a16="http://schemas.microsoft.com/office/drawing/2014/main" xmlns="" id="{86C18201-A98F-DFEE-5E0A-E2D145109E2A}"/>
              </a:ext>
            </a:extLst>
          </p:cNvPr>
          <p:cNvPicPr>
            <a:picLocks noChangeAspect="1"/>
          </p:cNvPicPr>
          <p:nvPr/>
        </p:nvPicPr>
        <p:blipFill>
          <a:blip r:embed="rId2"/>
          <a:srcRect t="15181" b="17929"/>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xmlns="" id="{D4F87B50-8E61-58FD-A8A0-97C3E3D8C783}"/>
              </a:ext>
            </a:extLst>
          </p:cNvPr>
          <p:cNvSpPr>
            <a:spLocks noGrp="1"/>
          </p:cNvSpPr>
          <p:nvPr>
            <p:ph idx="1"/>
          </p:nvPr>
        </p:nvSpPr>
        <p:spPr>
          <a:xfrm>
            <a:off x="4223982" y="3752850"/>
            <a:ext cx="7485413" cy="2452687"/>
          </a:xfrm>
        </p:spPr>
        <p:txBody>
          <a:bodyPr vert="horz" lIns="91440" tIns="45720" rIns="91440" bIns="45720" rtlCol="0" anchor="ctr">
            <a:normAutofit/>
          </a:bodyPr>
          <a:lstStyle/>
          <a:p>
            <a:endParaRPr lang="en-US" sz="1700"/>
          </a:p>
          <a:p>
            <a:pPr marL="0" indent="0">
              <a:buNone/>
            </a:pPr>
            <a:r>
              <a:rPr lang="en-US" sz="1700">
                <a:ea typeface="+mn-lt"/>
                <a:cs typeface="+mn-lt"/>
              </a:rPr>
              <a:t>In North Macedonia the term “inclusive technology toolkit” refers to a collection of digital tools, resources, and strategies to support inclusive education.These toolkits aim to ensure that all students,regardless of their abilities or backgrounds, have equitable acces to quality education.</a:t>
            </a:r>
            <a:endParaRPr lang="en-US" sz="1700"/>
          </a:p>
          <a:p>
            <a:pPr marL="0" indent="0">
              <a:buNone/>
            </a:pPr>
            <a:r>
              <a:rPr lang="en-US" sz="1700">
                <a:ea typeface="+mn-lt"/>
                <a:cs typeface="+mn-lt"/>
              </a:rPr>
              <a:t>Some schools in our country have employed creative assisstive technologies to support students with visual impairments.These efforts demonstrate how innovative, low cost solutions can effectively promote inclusion, even in resource-constrained settings.</a:t>
            </a:r>
            <a:endParaRPr lang="en-US" sz="1700"/>
          </a:p>
          <a:p>
            <a:pPr marL="0" indent="0">
              <a:buNone/>
            </a:pPr>
            <a:endParaRPr lang="en-US" sz="1700"/>
          </a:p>
        </p:txBody>
      </p:sp>
    </p:spTree>
    <p:extLst>
      <p:ext uri="{BB962C8B-B14F-4D97-AF65-F5344CB8AC3E}">
        <p14:creationId xmlns:p14="http://schemas.microsoft.com/office/powerpoint/2010/main" val="255241479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3AE7C-69A0-EBE0-89ED-7A6694AEA468}"/>
              </a:ext>
            </a:extLst>
          </p:cNvPr>
          <p:cNvSpPr>
            <a:spLocks noGrp="1"/>
          </p:cNvSpPr>
          <p:nvPr>
            <p:ph type="title"/>
          </p:nvPr>
        </p:nvSpPr>
        <p:spPr>
          <a:xfrm>
            <a:off x="481013" y="3752849"/>
            <a:ext cx="3290887" cy="2452687"/>
          </a:xfrm>
        </p:spPr>
        <p:txBody>
          <a:bodyPr anchor="ctr">
            <a:normAutofit/>
          </a:bodyPr>
          <a:lstStyle/>
          <a:p>
            <a:r>
              <a:rPr lang="en-US" sz="3600" b="1">
                <a:latin typeface="Aptos"/>
              </a:rPr>
              <a:t>What are we creating?</a:t>
            </a:r>
            <a:endParaRPr lang="en-US" sz="3600" b="1"/>
          </a:p>
        </p:txBody>
      </p:sp>
      <p:pic>
        <p:nvPicPr>
          <p:cNvPr id="4" name="Picture 3" descr="A person touching a human body&#10;&#10;AI-generated content may be incorrect.">
            <a:extLst>
              <a:ext uri="{FF2B5EF4-FFF2-40B4-BE49-F238E27FC236}">
                <a16:creationId xmlns:a16="http://schemas.microsoft.com/office/drawing/2014/main" xmlns="" id="{95C40595-2FAB-D021-4640-FCB90875E998}"/>
              </a:ext>
            </a:extLst>
          </p:cNvPr>
          <p:cNvPicPr>
            <a:picLocks noChangeAspect="1"/>
          </p:cNvPicPr>
          <p:nvPr/>
        </p:nvPicPr>
        <p:blipFill>
          <a:blip r:embed="rId2"/>
          <a:srcRect t="12034" b="42371"/>
          <a:stretch>
            <a:fill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xmlns="" id="{92FA8CEB-2B5A-45DA-0C54-179FF6A8F23D}"/>
              </a:ext>
            </a:extLst>
          </p:cNvPr>
          <p:cNvSpPr>
            <a:spLocks noGrp="1"/>
          </p:cNvSpPr>
          <p:nvPr>
            <p:ph idx="1"/>
          </p:nvPr>
        </p:nvSpPr>
        <p:spPr>
          <a:xfrm>
            <a:off x="4223982" y="3752850"/>
            <a:ext cx="7485413" cy="2452687"/>
          </a:xfrm>
        </p:spPr>
        <p:txBody>
          <a:bodyPr vert="horz" lIns="91440" tIns="45720" rIns="91440" bIns="45720" rtlCol="0" anchor="ctr">
            <a:normAutofit/>
          </a:bodyPr>
          <a:lstStyle/>
          <a:p>
            <a:endParaRPr lang="en-US" sz="1800"/>
          </a:p>
          <a:p>
            <a:pPr marL="0" indent="0">
              <a:buNone/>
            </a:pPr>
            <a:r>
              <a:rPr lang="en-US" sz="1800">
                <a:ea typeface="+mn-lt"/>
                <a:cs typeface="+mn-lt"/>
              </a:rPr>
              <a:t>When we talk about shared digital awareness we mean the resources created to help people use technology safely and responsibly, like videos that teach about online sagfety, privacy, posters and responsible use of devices.</a:t>
            </a:r>
            <a:endParaRPr lang="en-US" sz="1800"/>
          </a:p>
          <a:p>
            <a:pPr marL="0" indent="0">
              <a:buNone/>
            </a:pPr>
            <a:r>
              <a:rPr lang="en-US" sz="1800">
                <a:ea typeface="+mn-lt"/>
                <a:cs typeface="+mn-lt"/>
              </a:rPr>
              <a:t>Classroom resources: books, worksheets,videos, presentations are also tools that help teachers and students to make learning more engaging and practice new concepts effectively.</a:t>
            </a:r>
            <a:endParaRPr lang="en-US" sz="1800"/>
          </a:p>
        </p:txBody>
      </p:sp>
    </p:spTree>
    <p:extLst>
      <p:ext uri="{BB962C8B-B14F-4D97-AF65-F5344CB8AC3E}">
        <p14:creationId xmlns:p14="http://schemas.microsoft.com/office/powerpoint/2010/main" val="37278065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tablet&#10;&#10;AI-generated content may be incorrect.">
            <a:extLst>
              <a:ext uri="{FF2B5EF4-FFF2-40B4-BE49-F238E27FC236}">
                <a16:creationId xmlns:a16="http://schemas.microsoft.com/office/drawing/2014/main" xmlns="" id="{CE4AC9B7-7547-D3B8-0C9A-86DE6CB841CA}"/>
              </a:ext>
            </a:extLst>
          </p:cNvPr>
          <p:cNvPicPr>
            <a:picLocks noChangeAspect="1"/>
          </p:cNvPicPr>
          <p:nvPr/>
        </p:nvPicPr>
        <p:blipFill>
          <a:blip r:embed="rId2"/>
          <a:srcRect l="15401"/>
          <a:stretch>
            <a:fillRect/>
          </a:stretch>
        </p:blipFill>
        <p:spPr>
          <a:xfrm>
            <a:off x="1" y="10"/>
            <a:ext cx="9669642"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61FC9535-0C0D-6EBD-EB47-C97C671477D3}"/>
              </a:ext>
            </a:extLst>
          </p:cNvPr>
          <p:cNvSpPr>
            <a:spLocks noGrp="1"/>
          </p:cNvSpPr>
          <p:nvPr>
            <p:ph type="title"/>
          </p:nvPr>
        </p:nvSpPr>
        <p:spPr>
          <a:xfrm>
            <a:off x="7531610" y="365125"/>
            <a:ext cx="3822189" cy="1899912"/>
          </a:xfrm>
        </p:spPr>
        <p:txBody>
          <a:bodyPr>
            <a:normAutofit/>
          </a:bodyPr>
          <a:lstStyle/>
          <a:p>
            <a:pPr>
              <a:spcBef>
                <a:spcPts val="1000"/>
              </a:spcBef>
            </a:pPr>
            <a:r>
              <a:rPr lang="en-US" sz="2500" b="1">
                <a:latin typeface="Aptos"/>
              </a:rPr>
              <a:t>Assistive</a:t>
            </a:r>
            <a:endParaRPr lang="en-US" sz="2500"/>
          </a:p>
          <a:p>
            <a:pPr>
              <a:spcBef>
                <a:spcPts val="1000"/>
              </a:spcBef>
            </a:pPr>
            <a:r>
              <a:rPr lang="en-US" sz="2500" b="1">
                <a:latin typeface="Aptos"/>
              </a:rPr>
              <a:t>technologies-Tools that help individuals with disabilities engage fully</a:t>
            </a:r>
          </a:p>
          <a:p>
            <a:endParaRPr lang="en-US" sz="2500"/>
          </a:p>
        </p:txBody>
      </p:sp>
      <p:sp>
        <p:nvSpPr>
          <p:cNvPr id="3" name="Content Placeholder 2">
            <a:extLst>
              <a:ext uri="{FF2B5EF4-FFF2-40B4-BE49-F238E27FC236}">
                <a16:creationId xmlns:a16="http://schemas.microsoft.com/office/drawing/2014/main" xmlns="" id="{032E22D6-E00A-D571-ED3A-837CED3A2A53}"/>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en-US" sz="1900">
                <a:ea typeface="+mn-lt"/>
                <a:cs typeface="+mn-lt"/>
              </a:rPr>
              <a:t>Screen readers: voiceover</a:t>
            </a:r>
            <a:endParaRPr lang="en-US" sz="1900"/>
          </a:p>
          <a:p>
            <a:pPr marL="0" indent="0">
              <a:buNone/>
            </a:pPr>
            <a:r>
              <a:rPr lang="en-US" sz="1900">
                <a:ea typeface="+mn-lt"/>
                <a:cs typeface="+mn-lt"/>
              </a:rPr>
              <a:t>Speech to-speech tools: Naturally speaking, Microsoft dictate</a:t>
            </a:r>
            <a:endParaRPr lang="en-US" sz="1900"/>
          </a:p>
          <a:p>
            <a:pPr marL="0" indent="0">
              <a:buNone/>
            </a:pPr>
            <a:r>
              <a:rPr lang="en-US" sz="1900" dirty="0">
                <a:ea typeface="+mn-lt"/>
                <a:cs typeface="+mn-lt"/>
              </a:rPr>
              <a:t>Text-to-speech tools: </a:t>
            </a:r>
            <a:r>
              <a:rPr lang="en-US" sz="1900" dirty="0" err="1">
                <a:ea typeface="+mn-lt"/>
                <a:cs typeface="+mn-lt"/>
              </a:rPr>
              <a:t>Naturaly</a:t>
            </a:r>
            <a:r>
              <a:rPr lang="en-US" sz="1900" dirty="0">
                <a:ea typeface="+mn-lt"/>
                <a:cs typeface="+mn-lt"/>
              </a:rPr>
              <a:t> reader,</a:t>
            </a:r>
            <a:endParaRPr lang="en-US" sz="1900" dirty="0"/>
          </a:p>
          <a:p>
            <a:pPr marL="0" indent="0">
              <a:buNone/>
            </a:pPr>
            <a:r>
              <a:rPr lang="en-US" sz="1900" dirty="0" err="1">
                <a:ea typeface="+mn-lt"/>
                <a:cs typeface="+mn-lt"/>
              </a:rPr>
              <a:t>Read&amp;write</a:t>
            </a:r>
            <a:endParaRPr lang="en-US" sz="1900" dirty="0" err="1"/>
          </a:p>
          <a:p>
            <a:pPr marL="0" indent="0">
              <a:buNone/>
            </a:pPr>
            <a:r>
              <a:rPr lang="en-US" sz="1900" dirty="0">
                <a:ea typeface="+mn-lt"/>
                <a:cs typeface="+mn-lt"/>
              </a:rPr>
              <a:t>Alternative input devices: Adaptive keyboards, eye tracking software</a:t>
            </a:r>
            <a:endParaRPr lang="en-US" sz="1900" dirty="0"/>
          </a:p>
          <a:p>
            <a:pPr marL="0" indent="0">
              <a:buNone/>
            </a:pPr>
            <a:r>
              <a:rPr lang="en-US" sz="1900">
                <a:ea typeface="+mn-lt"/>
                <a:cs typeface="+mn-lt"/>
              </a:rPr>
              <a:t>Portable computer</a:t>
            </a:r>
            <a:endParaRPr lang="en-US" sz="1900"/>
          </a:p>
        </p:txBody>
      </p:sp>
    </p:spTree>
    <p:extLst>
      <p:ext uri="{BB962C8B-B14F-4D97-AF65-F5344CB8AC3E}">
        <p14:creationId xmlns:p14="http://schemas.microsoft.com/office/powerpoint/2010/main" val="85777597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Expected results</a:t>
            </a:r>
            <a:endParaRPr lang="en-GB" b="1" dirty="0"/>
          </a:p>
        </p:txBody>
      </p:sp>
      <p:sp>
        <p:nvSpPr>
          <p:cNvPr id="3" name="Content Placeholder 2"/>
          <p:cNvSpPr>
            <a:spLocks noGrp="1"/>
          </p:cNvSpPr>
          <p:nvPr>
            <p:ph idx="1"/>
          </p:nvPr>
        </p:nvSpPr>
        <p:spPr/>
        <p:txBody>
          <a:bodyPr>
            <a:normAutofit/>
          </a:bodyPr>
          <a:lstStyle/>
          <a:p>
            <a:r>
              <a:rPr lang="en-GB" sz="2000" dirty="0"/>
              <a:t>Strong digital communication skills involve clarity, conciseness, and professionalism when using digital tools like email, chat, and </a:t>
            </a:r>
            <a:r>
              <a:rPr lang="en-GB" sz="2000" dirty="0" smtClean="0"/>
              <a:t>videos.</a:t>
            </a:r>
          </a:p>
          <a:p>
            <a:r>
              <a:rPr lang="en-GB" sz="2000" dirty="0"/>
              <a:t>. Developing these skills also involves being respectful, empathetic, and responsive, while being mindful of how your message may be interpreted without in-person </a:t>
            </a:r>
            <a:r>
              <a:rPr lang="en-GB" sz="2000" dirty="0" smtClean="0"/>
              <a:t>cues.</a:t>
            </a:r>
          </a:p>
          <a:p>
            <a:r>
              <a:rPr lang="en-GB" sz="2000" dirty="0" smtClean="0"/>
              <a:t>Understanding </a:t>
            </a:r>
            <a:r>
              <a:rPr lang="en-GB" sz="2000" dirty="0"/>
              <a:t>the environmental impact of our digital lives and making conscious choices to minimize harm and promote </a:t>
            </a:r>
            <a:r>
              <a:rPr lang="en-GB" sz="2000" dirty="0" smtClean="0"/>
              <a:t>sustainability is awareness </a:t>
            </a:r>
            <a:r>
              <a:rPr lang="en-GB" sz="2000" dirty="0"/>
              <a:t>of eco-digital </a:t>
            </a:r>
            <a:r>
              <a:rPr lang="en-GB" sz="2000" dirty="0" smtClean="0"/>
              <a:t>responsibility.</a:t>
            </a:r>
          </a:p>
          <a:p>
            <a:r>
              <a:rPr lang="en-GB" sz="2000" dirty="0" smtClean="0"/>
              <a:t>“Technology is  powerful when it includes everyone.”</a:t>
            </a:r>
            <a:endParaRPr lang="en-GB" sz="2000" dirty="0"/>
          </a:p>
        </p:txBody>
      </p:sp>
      <p:pic>
        <p:nvPicPr>
          <p:cNvPr id="4" name="Picture 3"/>
          <p:cNvPicPr>
            <a:picLocks noChangeAspect="1"/>
          </p:cNvPicPr>
          <p:nvPr/>
        </p:nvPicPr>
        <p:blipFill>
          <a:blip r:embed="rId2"/>
          <a:stretch>
            <a:fillRect/>
          </a:stretch>
        </p:blipFill>
        <p:spPr>
          <a:xfrm>
            <a:off x="3147646" y="4589585"/>
            <a:ext cx="4624754" cy="2022231"/>
          </a:xfrm>
          <a:prstGeom prst="rect">
            <a:avLst/>
          </a:prstGeom>
        </p:spPr>
      </p:pic>
    </p:spTree>
    <p:extLst>
      <p:ext uri="{BB962C8B-B14F-4D97-AF65-F5344CB8AC3E}">
        <p14:creationId xmlns:p14="http://schemas.microsoft.com/office/powerpoint/2010/main" val="4179082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Acknowledgments</a:t>
            </a:r>
            <a:endParaRPr lang="en-GB" b="1" dirty="0"/>
          </a:p>
        </p:txBody>
      </p:sp>
      <p:sp>
        <p:nvSpPr>
          <p:cNvPr id="3" name="Content Placeholder 2"/>
          <p:cNvSpPr>
            <a:spLocks noGrp="1"/>
          </p:cNvSpPr>
          <p:nvPr>
            <p:ph idx="1"/>
          </p:nvPr>
        </p:nvSpPr>
        <p:spPr/>
        <p:txBody>
          <a:bodyPr/>
          <a:lstStyle/>
          <a:p>
            <a:endParaRPr lang="en-GB" dirty="0" smtClean="0"/>
          </a:p>
          <a:p>
            <a:r>
              <a:rPr lang="en-GB" dirty="0" smtClean="0"/>
              <a:t>We would like to thank the Erasmus + Programme of European Union for supporting this opportunity.</a:t>
            </a:r>
          </a:p>
          <a:p>
            <a:r>
              <a:rPr lang="en-GB" dirty="0" smtClean="0"/>
              <a:t>We hope that through these collaboration between us (</a:t>
            </a:r>
            <a:r>
              <a:rPr lang="en-GB" dirty="0"/>
              <a:t>p</a:t>
            </a:r>
            <a:r>
              <a:rPr lang="en-GB" dirty="0" smtClean="0"/>
              <a:t>artners) would help us to develop our knowledge by exchanging ideas and  experiences. </a:t>
            </a:r>
            <a:endParaRPr lang="en-GB" dirty="0"/>
          </a:p>
        </p:txBody>
      </p:sp>
      <p:pic>
        <p:nvPicPr>
          <p:cNvPr id="4" name="Picture 3"/>
          <p:cNvPicPr>
            <a:picLocks noChangeAspect="1"/>
          </p:cNvPicPr>
          <p:nvPr/>
        </p:nvPicPr>
        <p:blipFill>
          <a:blip r:embed="rId2"/>
          <a:stretch>
            <a:fillRect/>
          </a:stretch>
        </p:blipFill>
        <p:spPr>
          <a:xfrm>
            <a:off x="4686300" y="4440115"/>
            <a:ext cx="3930162" cy="2056423"/>
          </a:xfrm>
          <a:prstGeom prst="rect">
            <a:avLst/>
          </a:prstGeom>
        </p:spPr>
      </p:pic>
    </p:spTree>
    <p:extLst>
      <p:ext uri="{BB962C8B-B14F-4D97-AF65-F5344CB8AC3E}">
        <p14:creationId xmlns:p14="http://schemas.microsoft.com/office/powerpoint/2010/main" val="410369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24</TotalTime>
  <Words>461</Words>
  <Application>Microsoft Office PowerPoint</Application>
  <PresentationFormat>Custom</PresentationFormat>
  <Paragraphs>44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Acces4all:Transforming Education Through digital Inclusion</vt:lpstr>
      <vt:lpstr>What is digital inclusion and why is it important in education?</vt:lpstr>
      <vt:lpstr>Our objectives</vt:lpstr>
      <vt:lpstr>Challenges we address</vt:lpstr>
      <vt:lpstr>Poland &amp; North Macedonia Collaboration</vt:lpstr>
      <vt:lpstr>What are we creating?</vt:lpstr>
      <vt:lpstr>Assistive technologies-Tools that help individuals with disabilities engage fully </vt:lpstr>
      <vt:lpstr>Expected results</vt:lpstr>
      <vt:lpstr>Acknowledgments</vt:lpstr>
      <vt:lpstr>Thank you for your time and interest. Your support drives the vision of digital inclusion for all.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Acces4all:Transforming Education Through digital Inclusion</dc:title>
  <dc:creator>Asus Vivobook</dc:creator>
  <cp:lastModifiedBy>user</cp:lastModifiedBy>
  <cp:revision>110</cp:revision>
  <dcterms:created xsi:type="dcterms:W3CDTF">2025-10-23T10:16:56Z</dcterms:created>
  <dcterms:modified xsi:type="dcterms:W3CDTF">2025-10-29T18:47:46Z</dcterms:modified>
</cp:coreProperties>
</file>