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rimo" panose="020B0604020202020204" charset="0"/>
      <p:regular r:id="rId17"/>
    </p:embeddedFont>
    <p:embeddedFont>
      <p:font typeface="Comica" panose="020B0604020202020204" charset="0"/>
      <p:regular r:id="rId18"/>
    </p:embeddedFont>
    <p:embeddedFont>
      <p:font typeface="Open Sans" panose="020F0502020204030204" pitchFamily="34" charset="0"/>
      <p:regular r:id="rId19"/>
      <p:bold r:id="rId20"/>
      <p:italic r:id="rId21"/>
      <p:boldItalic r:id="rId22"/>
    </p:embeddedFont>
    <p:embeddedFont>
      <p:font typeface="Open Sans Bold" panose="020B060402020202020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.genially.com/68225ab7cca620f57092796f/interactive-content-question-whee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art.com/creat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AF-TVKiiEQg&amp;t=3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app/presentation/aljuq25sj5m794befwdzuehccnt5wyuz/edit?comment=true&amp;question=vp6y7xrtc2q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24" t="-7388" r="-1448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5400000">
            <a:off x="14056809" y="2836995"/>
            <a:ext cx="6180972" cy="1220742"/>
          </a:xfrm>
          <a:custGeom>
            <a:avLst/>
            <a:gdLst/>
            <a:ahLst/>
            <a:cxnLst/>
            <a:rect l="l" t="t" r="r" b="b"/>
            <a:pathLst>
              <a:path w="6180972" h="1220742">
                <a:moveTo>
                  <a:pt x="0" y="0"/>
                </a:moveTo>
                <a:lnTo>
                  <a:pt x="6180972" y="0"/>
                </a:lnTo>
                <a:lnTo>
                  <a:pt x="6180972" y="1220742"/>
                </a:lnTo>
                <a:lnTo>
                  <a:pt x="0" y="1220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1326207" y="-2260995"/>
            <a:ext cx="5780618" cy="5708361"/>
          </a:xfrm>
          <a:custGeom>
            <a:avLst/>
            <a:gdLst/>
            <a:ahLst/>
            <a:cxnLst/>
            <a:rect l="l" t="t" r="r" b="b"/>
            <a:pathLst>
              <a:path w="5780618" h="5708361">
                <a:moveTo>
                  <a:pt x="0" y="0"/>
                </a:moveTo>
                <a:lnTo>
                  <a:pt x="5780619" y="0"/>
                </a:lnTo>
                <a:lnTo>
                  <a:pt x="5780619" y="5708361"/>
                </a:lnTo>
                <a:lnTo>
                  <a:pt x="0" y="57083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2577358">
            <a:off x="8390019" y="-1832880"/>
            <a:ext cx="6507000" cy="7373371"/>
          </a:xfrm>
          <a:custGeom>
            <a:avLst/>
            <a:gdLst/>
            <a:ahLst/>
            <a:cxnLst/>
            <a:rect l="l" t="t" r="r" b="b"/>
            <a:pathLst>
              <a:path w="6507000" h="7373371">
                <a:moveTo>
                  <a:pt x="0" y="0"/>
                </a:moveTo>
                <a:lnTo>
                  <a:pt x="6507001" y="0"/>
                </a:lnTo>
                <a:lnTo>
                  <a:pt x="6507001" y="7373371"/>
                </a:lnTo>
                <a:lnTo>
                  <a:pt x="0" y="73733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1660569" y="1181166"/>
            <a:ext cx="14966862" cy="4955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35"/>
              </a:lnSpc>
            </a:pPr>
            <a:r>
              <a:rPr lang="en-US" sz="9096">
                <a:solidFill>
                  <a:srgbClr val="004AAD"/>
                </a:solidFill>
                <a:latin typeface="Comica"/>
                <a:ea typeface="Comica"/>
                <a:cs typeface="Comica"/>
                <a:sym typeface="Comica"/>
              </a:rPr>
              <a:t>Toolkit implementation</a:t>
            </a:r>
          </a:p>
          <a:p>
            <a:pPr algn="ctr">
              <a:lnSpc>
                <a:spcPts val="12735"/>
              </a:lnSpc>
              <a:spcBef>
                <a:spcPct val="0"/>
              </a:spcBef>
            </a:pPr>
            <a:r>
              <a:rPr lang="en-US" sz="9096">
                <a:solidFill>
                  <a:srgbClr val="DA767E"/>
                </a:solidFill>
                <a:latin typeface="Comica"/>
                <a:ea typeface="Comica"/>
                <a:cs typeface="Comica"/>
                <a:sym typeface="Comica"/>
              </a:rPr>
              <a:t> </a:t>
            </a:r>
            <a:r>
              <a:rPr lang="en-US" sz="9096">
                <a:solidFill>
                  <a:srgbClr val="004AAD"/>
                </a:solidFill>
                <a:latin typeface="Comica"/>
                <a:ea typeface="Comica"/>
                <a:cs typeface="Comica"/>
                <a:sym typeface="Comica"/>
              </a:rPr>
              <a:t>in school</a:t>
            </a:r>
            <a:r>
              <a:rPr lang="en-US" sz="9096">
                <a:solidFill>
                  <a:srgbClr val="DA767E"/>
                </a:solidFill>
                <a:latin typeface="Comica"/>
                <a:ea typeface="Comica"/>
                <a:cs typeface="Comica"/>
                <a:sym typeface="Comica"/>
              </a:rPr>
              <a:t> </a:t>
            </a:r>
          </a:p>
        </p:txBody>
      </p:sp>
      <p:sp>
        <p:nvSpPr>
          <p:cNvPr id="7" name="Freeform 7"/>
          <p:cNvSpPr/>
          <p:nvPr/>
        </p:nvSpPr>
        <p:spPr>
          <a:xfrm>
            <a:off x="1028700" y="7805110"/>
            <a:ext cx="16230600" cy="2292572"/>
          </a:xfrm>
          <a:custGeom>
            <a:avLst/>
            <a:gdLst/>
            <a:ahLst/>
            <a:cxnLst/>
            <a:rect l="l" t="t" r="r" b="b"/>
            <a:pathLst>
              <a:path w="16230600" h="2292572">
                <a:moveTo>
                  <a:pt x="0" y="0"/>
                </a:moveTo>
                <a:lnTo>
                  <a:pt x="16230600" y="0"/>
                </a:lnTo>
                <a:lnTo>
                  <a:pt x="16230600" y="2292572"/>
                </a:lnTo>
                <a:lnTo>
                  <a:pt x="0" y="22925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0524" y="3860467"/>
            <a:ext cx="5398776" cy="5427443"/>
          </a:xfrm>
          <a:custGeom>
            <a:avLst/>
            <a:gdLst/>
            <a:ahLst/>
            <a:cxnLst/>
            <a:rect l="l" t="t" r="r" b="b"/>
            <a:pathLst>
              <a:path w="5398776" h="5427443">
                <a:moveTo>
                  <a:pt x="0" y="0"/>
                </a:moveTo>
                <a:lnTo>
                  <a:pt x="5398776" y="0"/>
                </a:lnTo>
                <a:lnTo>
                  <a:pt x="5398776" y="5427442"/>
                </a:lnTo>
                <a:lnTo>
                  <a:pt x="0" y="5427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4426223" y="496494"/>
            <a:ext cx="9435554" cy="185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82"/>
              </a:lnSpc>
            </a:pPr>
            <a:r>
              <a:rPr lang="en-US" sz="10844" b="1">
                <a:solidFill>
                  <a:srgbClr val="E233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LearningApps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07658" y="408338"/>
            <a:ext cx="5709302" cy="1885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9"/>
              </a:lnSpc>
            </a:pPr>
            <a:r>
              <a:rPr lang="en-US" sz="11071" b="1">
                <a:solidFill>
                  <a:srgbClr val="E233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Genially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116788" y="4652327"/>
            <a:ext cx="205442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u="sng">
                <a:solidFill>
                  <a:srgbClr val="E2332F"/>
                </a:solidFill>
                <a:latin typeface="Open Sans Bold"/>
                <a:ea typeface="Open Sans Bold"/>
                <a:cs typeface="Open Sans Bold"/>
                <a:sym typeface="Open Sans Bold"/>
                <a:hlinkClick r:id="rId2" tooltip="https://view.genially.com/68225ab7cca620f57092796f/interactive-content-question-wheel"/>
              </a:rPr>
              <a:t>Wheel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55816" y="1009650"/>
            <a:ext cx="358839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E233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Canva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51146" y="3319840"/>
            <a:ext cx="6753076" cy="8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2" tooltip="https://wordart.com/create"/>
              </a:rPr>
              <a:t>https://wordart.com/create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875451" y="895350"/>
            <a:ext cx="3940969" cy="124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9"/>
              </a:lnSpc>
            </a:pPr>
            <a:r>
              <a:rPr lang="en-US" sz="7299" b="1">
                <a:solidFill>
                  <a:srgbClr val="E233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WordArt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85654" y="6086701"/>
            <a:ext cx="1002193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www.freewordcloudgenerator.pl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33450"/>
            <a:ext cx="313223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Wordwall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368554" y="2277359"/>
            <a:ext cx="527404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Kahoot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6829" y="3621654"/>
            <a:ext cx="527404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LearningApps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965949"/>
            <a:ext cx="268158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Genially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5621" y="6534520"/>
            <a:ext cx="202823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Canva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87838" y="933450"/>
            <a:ext cx="281567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ChatGPT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287838" y="2673281"/>
            <a:ext cx="280734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WordArt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28700" y="503819"/>
            <a:ext cx="16509530" cy="92793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73782" y="537527"/>
            <a:ext cx="716265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Workshop Objectives</a:t>
            </a: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2623156"/>
            <a:ext cx="16777017" cy="7354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Participants will:</a:t>
            </a:r>
          </a:p>
          <a:p>
            <a:pPr algn="ctr">
              <a:lnSpc>
                <a:spcPts val="7279"/>
              </a:lnSpc>
            </a:pPr>
            <a:endParaRPr lang="en-US" sz="51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Explore digital tools that support students with diverse needs.</a:t>
            </a:r>
          </a:p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Create inclusive learning materials using apps.</a:t>
            </a:r>
          </a:p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Get ideas for engaging inclusive classroom activities.</a:t>
            </a:r>
          </a:p>
          <a:p>
            <a:pPr algn="ctr">
              <a:lnSpc>
                <a:spcPts val="7279"/>
              </a:lnSpc>
            </a:pPr>
            <a:endParaRPr lang="en-US" sz="51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873182"/>
            <a:ext cx="16230600" cy="242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2" tooltip="https://www.mentimeter.com/app/presentation/aljuq25sj5m794befwdzuehccnt5wyuz/edit?comment=true&amp;question=vp6y7xrtc2q5"/>
              </a:rPr>
              <a:t>https://www.mentimeter.com/app/presentation/aljuq25sj5m794befwdzuehccnt5wyuz/edit?comment=true&amp;question=vp6y7xrtc2q5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95623" y="8448913"/>
            <a:ext cx="497583" cy="1618774"/>
          </a:xfrm>
          <a:custGeom>
            <a:avLst/>
            <a:gdLst/>
            <a:ahLst/>
            <a:cxnLst/>
            <a:rect l="l" t="t" r="r" b="b"/>
            <a:pathLst>
              <a:path w="497583" h="1618774">
                <a:moveTo>
                  <a:pt x="0" y="0"/>
                </a:moveTo>
                <a:lnTo>
                  <a:pt x="497583" y="0"/>
                </a:lnTo>
                <a:lnTo>
                  <a:pt x="497583" y="1618774"/>
                </a:lnTo>
                <a:lnTo>
                  <a:pt x="0" y="16187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743585" y="1436141"/>
            <a:ext cx="16800829" cy="433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35"/>
              </a:lnSpc>
              <a:spcBef>
                <a:spcPct val="0"/>
              </a:spcBef>
            </a:pPr>
            <a:r>
              <a:rPr lang="en-US" sz="7953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 what are the adventages of using different toolkit on lessons?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19371" y="38514"/>
            <a:ext cx="12207478" cy="164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20"/>
              </a:lnSpc>
              <a:spcBef>
                <a:spcPct val="0"/>
              </a:spcBef>
            </a:pPr>
            <a:r>
              <a:rPr lang="en-US" sz="8657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Working with Apps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95251" y="2569878"/>
            <a:ext cx="1689749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They support the implementation of teaching goals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1870650" y="4392440"/>
            <a:ext cx="1689749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They increase student engagement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5251" y="6215002"/>
            <a:ext cx="1689749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They enable individualized teaching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693200" y="8305165"/>
            <a:ext cx="16897499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They introduce current topics and modern methods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1916" y="2569652"/>
            <a:ext cx="16230600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E233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Teachers</a:t>
            </a: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     What apps do you already use and why?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6671891"/>
            <a:ext cx="14820982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4A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Students:</a:t>
            </a: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How do apps that  you use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impact (or influence) your lesson?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537527"/>
            <a:ext cx="1623060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Pair discussion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06054" y="3544337"/>
            <a:ext cx="5674540" cy="5008298"/>
          </a:xfrm>
          <a:custGeom>
            <a:avLst/>
            <a:gdLst/>
            <a:ahLst/>
            <a:cxnLst/>
            <a:rect l="l" t="t" r="r" b="b"/>
            <a:pathLst>
              <a:path w="5674540" h="5008298">
                <a:moveTo>
                  <a:pt x="0" y="0"/>
                </a:moveTo>
                <a:lnTo>
                  <a:pt x="5674540" y="0"/>
                </a:lnTo>
                <a:lnTo>
                  <a:pt x="5674540" y="5008299"/>
                </a:lnTo>
                <a:lnTo>
                  <a:pt x="0" y="50082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4629340" y="2142174"/>
            <a:ext cx="694238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https://puzzel.org/en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29340" y="445452"/>
            <a:ext cx="7651254" cy="105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 b="1">
                <a:solidFill>
                  <a:srgbClr val="E233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Making Crosswords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7908" y="8767127"/>
            <a:ext cx="1599218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https://www.crossword-generator.com/pl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34267" y="2750730"/>
            <a:ext cx="5917470" cy="5917470"/>
          </a:xfrm>
          <a:custGeom>
            <a:avLst/>
            <a:gdLst/>
            <a:ahLst/>
            <a:cxnLst/>
            <a:rect l="l" t="t" r="r" b="b"/>
            <a:pathLst>
              <a:path w="5917470" h="5917470">
                <a:moveTo>
                  <a:pt x="0" y="0"/>
                </a:moveTo>
                <a:lnTo>
                  <a:pt x="5917470" y="0"/>
                </a:lnTo>
                <a:lnTo>
                  <a:pt x="5917470" y="5917471"/>
                </a:lnTo>
                <a:lnTo>
                  <a:pt x="0" y="59174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5842964" y="641676"/>
            <a:ext cx="6099670" cy="121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14"/>
              </a:lnSpc>
            </a:pPr>
            <a:r>
              <a:rPr lang="en-US" sz="7010" b="1">
                <a:solidFill>
                  <a:srgbClr val="E233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LearningApps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76648" y="2907142"/>
            <a:ext cx="5884402" cy="5915318"/>
          </a:xfrm>
          <a:custGeom>
            <a:avLst/>
            <a:gdLst/>
            <a:ahLst/>
            <a:cxnLst/>
            <a:rect l="l" t="t" r="r" b="b"/>
            <a:pathLst>
              <a:path w="5884402" h="5915318">
                <a:moveTo>
                  <a:pt x="0" y="0"/>
                </a:moveTo>
                <a:lnTo>
                  <a:pt x="5884402" y="0"/>
                </a:lnTo>
                <a:lnTo>
                  <a:pt x="5884402" y="5915318"/>
                </a:lnTo>
                <a:lnTo>
                  <a:pt x="0" y="5915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5110400" y="781198"/>
            <a:ext cx="6050650" cy="118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36"/>
              </a:lnSpc>
              <a:spcBef>
                <a:spcPct val="0"/>
              </a:spcBef>
            </a:pPr>
            <a:r>
              <a:rPr lang="en-US" sz="6954" b="1">
                <a:solidFill>
                  <a:srgbClr val="E233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LearningApps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Personnalisé</PresentationFormat>
  <Paragraphs>38</Paragraphs>
  <Slides>15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Comica</vt:lpstr>
      <vt:lpstr>Open Sans</vt:lpstr>
      <vt:lpstr>Arial</vt:lpstr>
      <vt:lpstr>Arimo</vt:lpstr>
      <vt:lpstr>Calibri</vt:lpstr>
      <vt:lpstr>Open Sans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Toolkit implementation in school</dc:title>
  <dc:creator>Iryna</dc:creator>
  <cp:lastModifiedBy>Soraya Ferraro</cp:lastModifiedBy>
  <cp:revision>1</cp:revision>
  <dcterms:created xsi:type="dcterms:W3CDTF">2006-08-16T00:00:00Z</dcterms:created>
  <dcterms:modified xsi:type="dcterms:W3CDTF">2025-05-23T08:29:18Z</dcterms:modified>
  <dc:identifier>DAGnOmwfUHc</dc:identifier>
</cp:coreProperties>
</file>