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Lato" panose="020F0502020204030203" pitchFamily="34" charset="0"/>
      <p:regular r:id="rId17"/>
      <p:bold r:id="rId18"/>
      <p:italic r:id="rId19"/>
      <p:boldItalic r:id="rId20"/>
    </p:embeddedFont>
    <p:embeddedFont>
      <p:font typeface="Montserrat" panose="00000500000000000000" pitchFamily="2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f87997393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f87997393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f87997393_0_1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f87997393_0_1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f87997393_0_1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f87997393_0_1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f87997393_0_1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f87997393_0_1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6c086f524fce829e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6c086f524fce829e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f87997393_0_1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f87997393_0_1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f8799739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f8799739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f87997393_0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f87997393_0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f87997393_0_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f87997393_0_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f87997393_0_8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f87997393_0_8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029378b315eb556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029378b315eb556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029378b315eb556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029378b315eb556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029378b315eb556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029378b315eb556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f87997393_0_1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f87997393_0_1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offset_comp_406605.jpg"/>
          <p:cNvPicPr preferRelativeResize="0"/>
          <p:nvPr/>
        </p:nvPicPr>
        <p:blipFill rotWithShape="1">
          <a:blip r:embed="rId2">
            <a:alphaModFix amt="66000"/>
          </a:blip>
          <a:srcRect l="20991" t="2690" r="40112" b="39565"/>
          <a:stretch/>
        </p:blipFill>
        <p:spPr>
          <a:xfrm>
            <a:off x="0" y="0"/>
            <a:ext cx="5157900" cy="51435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1" name="Google Shape;11;p2" descr="offset_comp_342327_edtied.jpg"/>
          <p:cNvPicPr preferRelativeResize="0"/>
          <p:nvPr/>
        </p:nvPicPr>
        <p:blipFill rotWithShape="1">
          <a:blip r:embed="rId3">
            <a:alphaModFix amt="31000"/>
          </a:blip>
          <a:srcRect l="14009" t="35833" r="43289" b="11297"/>
          <a:stretch/>
        </p:blipFill>
        <p:spPr>
          <a:xfrm rot="10800000">
            <a:off x="6976800" y="-25"/>
            <a:ext cx="2167200" cy="2012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 rot="-5400000">
            <a:off x="5846" y="-4836"/>
            <a:ext cx="2291400" cy="2300100"/>
          </a:xfrm>
          <a:prstGeom prst="diagStrip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652821" y="576768"/>
            <a:ext cx="2300100" cy="2291400"/>
          </a:xfrm>
          <a:prstGeom prst="diagStrip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1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1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1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" name="Google Shape;140;p11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41" name="Google Shape;141;p11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1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1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1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1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1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1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1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1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1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" name="Google Shape;159;p11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2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2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2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" name="Google Shape;166;p12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67" name="Google Shape;167;p1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2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Google Shape;169;p12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2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71" name="Google Shape;171;p12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2" name="Google Shape;17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13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75" name="Google Shape;175;p13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13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9" name="Google Shape;179;p13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3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3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3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85" name="Google Shape;185;p1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" name="Google Shape;203;p14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04" name="Google Shape;204;p14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6" name="Google Shape;206;p14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4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4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4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3">
  <p:cSld name="TITLE_AND_BODY_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6" descr="offset_comp_343059.jpg"/>
          <p:cNvPicPr preferRelativeResize="0"/>
          <p:nvPr/>
        </p:nvPicPr>
        <p:blipFill rotWithShape="1">
          <a:blip r:embed="rId2">
            <a:alphaModFix amt="80000"/>
          </a:blip>
          <a:srcRect l="30474" t="11955" r="30474" b="25870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name="adj" fmla="val 50343"/>
            </a:avLst>
          </a:prstGeom>
          <a:noFill/>
          <a:ln>
            <a:noFill/>
          </a:ln>
        </p:spPr>
      </p:pic>
      <p:sp>
        <p:nvSpPr>
          <p:cNvPr id="214" name="Google Shape;214;p1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5" name="Google Shape;215;p16"/>
          <p:cNvSpPr txBox="1">
            <a:spLocks noGrp="1"/>
          </p:cNvSpPr>
          <p:nvPr>
            <p:ph type="body" idx="1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7" name="Google Shape;217;p16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6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6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6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21;p1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22" name="Google Shape;222;p1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9" name="Google Shape;19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3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" name="Google Shape;39;p3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SECTION_HEADER_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45" name="Google Shape;45;p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5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" name="Google Shape;70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71" name="Google Shape;71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73;p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1">
  <p:cSld name="TITLE_AND_BODY_2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 txBox="1">
            <a:spLocks noGrp="1"/>
          </p:cNvSpPr>
          <p:nvPr>
            <p:ph type="body" idx="1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6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6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6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6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" name="Google Shape;84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85" name="Google Shape;85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6"/>
          <p:cNvSpPr txBox="1">
            <a:spLocks noGrp="1"/>
          </p:cNvSpPr>
          <p:nvPr>
            <p:ph type="title" idx="2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2">
  <p:cSld name="TITLE_AND_BODY_2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"/>
          <p:cNvSpPr txBox="1">
            <a:spLocks noGrp="1"/>
          </p:cNvSpPr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7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7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7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7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7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Google Shape;96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7" name="Google Shape;97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7"/>
          <p:cNvSpPr txBox="1">
            <a:spLocks noGrp="1"/>
          </p:cNvSpPr>
          <p:nvPr>
            <p:ph type="title" idx="2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0" name="Google Shape;10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1" name="Google Shape;101;p7"/>
          <p:cNvSpPr txBox="1">
            <a:spLocks noGrp="1"/>
          </p:cNvSpPr>
          <p:nvPr>
            <p:ph type="body" idx="1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8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8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8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8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8" name="Google Shape;108;p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110;p8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1" name="Google Shape;111;p8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2" name="Google Shape;112;p8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9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9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119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20" name="Google Shape;120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" name="Google Shape;122;p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3" name="Google Shape;12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>
            <a:hlinkClick r:id="" action="ppaction://noaction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0">
            <a:hlinkClick r:id="" action="ppaction://noaction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0">
            <a:hlinkClick r:id="" action="ppaction://noaction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0">
            <a:hlinkClick r:id="" action="ppaction://noaction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" name="Google Shape;129;p10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30" name="Google Shape;130;p1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0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Google Shape;132;p1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3" name="Google Shape;133;p10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 txBox="1">
            <a:spLocks noGrp="1"/>
          </p:cNvSpPr>
          <p:nvPr>
            <p:ph type="ctrTitle"/>
          </p:nvPr>
        </p:nvSpPr>
        <p:spPr>
          <a:xfrm>
            <a:off x="3107076" y="678050"/>
            <a:ext cx="45954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200"/>
              <a:t>Technology Connects Us All</a:t>
            </a:r>
            <a:endParaRPr sz="4200"/>
          </a:p>
        </p:txBody>
      </p:sp>
      <p:sp>
        <p:nvSpPr>
          <p:cNvPr id="229" name="Google Shape;229;p17"/>
          <p:cNvSpPr txBox="1">
            <a:spLocks noGrp="1"/>
          </p:cNvSpPr>
          <p:nvPr>
            <p:ph type="subTitle" idx="1"/>
          </p:nvPr>
        </p:nvSpPr>
        <p:spPr>
          <a:xfrm>
            <a:off x="3485375" y="2072600"/>
            <a:ext cx="5183100" cy="8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1"/>
              <a:t>SECONDARY SCHOOL “NIKOS KAVADIAS”, PERAMA,GREECE</a:t>
            </a:r>
            <a:endParaRPr sz="2000" b="1" i="1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30" name="Google Shape;230;p17"/>
          <p:cNvSpPr txBox="1"/>
          <p:nvPr/>
        </p:nvSpPr>
        <p:spPr>
          <a:xfrm>
            <a:off x="3938450" y="3262450"/>
            <a:ext cx="3982500" cy="7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STUDENTS : ELENI KALLERGI, ELISAVET ANASTASIADI, CHRYSOYLA ZREIKA</a:t>
            </a:r>
            <a:endParaRPr sz="13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124D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6"/>
          <p:cNvSpPr txBox="1">
            <a:spLocks noGrp="1"/>
          </p:cNvSpPr>
          <p:nvPr>
            <p:ph type="title" idx="2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/>
              <a:t>Pros and Cons</a:t>
            </a:r>
            <a:endParaRPr sz="2900"/>
          </a:p>
        </p:txBody>
      </p:sp>
      <p:sp>
        <p:nvSpPr>
          <p:cNvPr id="311" name="Google Shape;311;p26"/>
          <p:cNvSpPr txBox="1">
            <a:spLocks noGrp="1"/>
          </p:cNvSpPr>
          <p:nvPr>
            <p:ph type="title"/>
          </p:nvPr>
        </p:nvSpPr>
        <p:spPr>
          <a:xfrm>
            <a:off x="246275" y="1620400"/>
            <a:ext cx="3005700" cy="31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Pros: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Free to use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Large network of volunteers available 24/7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Simple and intuitive interface</a:t>
            </a:r>
            <a:endParaRPr sz="2000"/>
          </a:p>
        </p:txBody>
      </p:sp>
      <p:sp>
        <p:nvSpPr>
          <p:cNvPr id="312" name="Google Shape;312;p26"/>
          <p:cNvSpPr txBox="1">
            <a:spLocks noGrp="1"/>
          </p:cNvSpPr>
          <p:nvPr>
            <p:ph type="body" idx="1"/>
          </p:nvPr>
        </p:nvSpPr>
        <p:spPr>
          <a:xfrm>
            <a:off x="6093375" y="459500"/>
            <a:ext cx="2841600" cy="33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000000"/>
                </a:solidFill>
              </a:rPr>
              <a:t>Cons:</a:t>
            </a:r>
            <a:endParaRPr sz="1900">
              <a:solidFill>
                <a:srgbClr val="000000"/>
              </a:solidFill>
            </a:endParaRPr>
          </a:p>
          <a:p>
            <a:pPr marL="457200" lvl="0" indent="-34925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en-GB" sz="1900">
                <a:solidFill>
                  <a:srgbClr val="000000"/>
                </a:solidFill>
              </a:rPr>
              <a:t>Requires an internet connection</a:t>
            </a:r>
            <a:endParaRPr sz="1900">
              <a:solidFill>
                <a:srgbClr val="000000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en-GB" sz="1900">
                <a:solidFill>
                  <a:srgbClr val="000000"/>
                </a:solidFill>
              </a:rPr>
              <a:t>Volunteer availability may vary</a:t>
            </a:r>
            <a:endParaRPr sz="1900">
              <a:solidFill>
                <a:srgbClr val="000000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en-GB" sz="1900">
                <a:solidFill>
                  <a:srgbClr val="000000"/>
                </a:solidFill>
              </a:rPr>
              <a:t>Not suitable for private or sensitive information</a:t>
            </a:r>
            <a:endParaRPr sz="19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grpSp>
        <p:nvGrpSpPr>
          <p:cNvPr id="313" name="Google Shape;313;p26"/>
          <p:cNvGrpSpPr/>
          <p:nvPr/>
        </p:nvGrpSpPr>
        <p:grpSpPr>
          <a:xfrm>
            <a:off x="3087767" y="1271999"/>
            <a:ext cx="3005619" cy="2411057"/>
            <a:chOff x="3553042" y="1657806"/>
            <a:chExt cx="3461100" cy="2671532"/>
          </a:xfrm>
        </p:grpSpPr>
        <p:sp>
          <p:nvSpPr>
            <p:cNvPr id="314" name="Google Shape;314;p26"/>
            <p:cNvSpPr/>
            <p:nvPr/>
          </p:nvSpPr>
          <p:spPr>
            <a:xfrm>
              <a:off x="4856024" y="3625653"/>
              <a:ext cx="944700" cy="663300"/>
            </a:xfrm>
            <a:prstGeom prst="trapezoid">
              <a:avLst>
                <a:gd name="adj" fmla="val 25000"/>
              </a:avLst>
            </a:prstGeom>
            <a:solidFill>
              <a:srgbClr val="E7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6"/>
            <p:cNvSpPr/>
            <p:nvPr/>
          </p:nvSpPr>
          <p:spPr>
            <a:xfrm rot="10800000">
              <a:off x="4953871" y="3681997"/>
              <a:ext cx="400200" cy="606600"/>
            </a:xfrm>
            <a:prstGeom prst="triangle">
              <a:avLst>
                <a:gd name="adj" fmla="val 96745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6"/>
            <p:cNvSpPr/>
            <p:nvPr/>
          </p:nvSpPr>
          <p:spPr>
            <a:xfrm>
              <a:off x="4767796" y="3681816"/>
              <a:ext cx="163500" cy="606600"/>
            </a:xfrm>
            <a:prstGeom prst="triangle">
              <a:avLst>
                <a:gd name="adj" fmla="val 98558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6"/>
            <p:cNvSpPr/>
            <p:nvPr/>
          </p:nvSpPr>
          <p:spPr>
            <a:xfrm rot="10800000">
              <a:off x="4678237" y="4276102"/>
              <a:ext cx="1210800" cy="45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6"/>
            <p:cNvSpPr/>
            <p:nvPr/>
          </p:nvSpPr>
          <p:spPr>
            <a:xfrm rot="10800000">
              <a:off x="4668343" y="4283738"/>
              <a:ext cx="1230600" cy="45600"/>
            </a:xfrm>
            <a:prstGeom prst="roundRect">
              <a:avLst>
                <a:gd name="adj" fmla="val 50000"/>
              </a:avLst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6"/>
            <p:cNvSpPr/>
            <p:nvPr/>
          </p:nvSpPr>
          <p:spPr>
            <a:xfrm>
              <a:off x="4926950" y="3681915"/>
              <a:ext cx="42900" cy="5943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6"/>
            <p:cNvSpPr/>
            <p:nvPr/>
          </p:nvSpPr>
          <p:spPr>
            <a:xfrm>
              <a:off x="3553042" y="1674645"/>
              <a:ext cx="3461100" cy="2014500"/>
            </a:xfrm>
            <a:prstGeom prst="roundRect">
              <a:avLst>
                <a:gd name="adj" fmla="val 1882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6"/>
            <p:cNvSpPr/>
            <p:nvPr/>
          </p:nvSpPr>
          <p:spPr>
            <a:xfrm>
              <a:off x="3553042" y="1657806"/>
              <a:ext cx="3461100" cy="2014500"/>
            </a:xfrm>
            <a:prstGeom prst="roundRect">
              <a:avLst>
                <a:gd name="adj" fmla="val 1764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22" name="Google Shape;32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5834" y="1192550"/>
            <a:ext cx="3109500" cy="19101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7"/>
          <p:cNvSpPr txBox="1">
            <a:spLocks noGrp="1"/>
          </p:cNvSpPr>
          <p:nvPr>
            <p:ph type="title"/>
          </p:nvPr>
        </p:nvSpPr>
        <p:spPr>
          <a:xfrm>
            <a:off x="1240475" y="357875"/>
            <a:ext cx="5695800" cy="7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EVA Facial Mouse (Android)</a:t>
            </a:r>
            <a:endParaRPr sz="3200">
              <a:solidFill>
                <a:srgbClr val="FFFFFF"/>
              </a:solidFill>
            </a:endParaRPr>
          </a:p>
        </p:txBody>
      </p:sp>
      <p:sp>
        <p:nvSpPr>
          <p:cNvPr id="328" name="Google Shape;328;p27"/>
          <p:cNvSpPr txBox="1">
            <a:spLocks noGrp="1"/>
          </p:cNvSpPr>
          <p:nvPr>
            <p:ph type="body" idx="1"/>
          </p:nvPr>
        </p:nvSpPr>
        <p:spPr>
          <a:xfrm>
            <a:off x="129600" y="1412487"/>
            <a:ext cx="6523961" cy="25573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</a:rPr>
              <a:t>Eva Facial Mouse is an Android application designed to help users with motor disabilities control their devices using head movements. </a:t>
            </a:r>
            <a:endParaRPr sz="1800" dirty="0">
              <a:solidFill>
                <a:schemeClr val="lt1"/>
              </a:solidFill>
            </a:endParaRPr>
          </a:p>
          <a:p>
            <a:pPr marL="0" lvl="0" indent="0" algn="just" rtl="0">
              <a:lnSpc>
                <a:spcPct val="2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600" dirty="0"/>
              <a:t>It allows users to interact with smartphones and tablets without needing to touch the screen, which is particularly beneficial for individuals with limited hand mobility.</a:t>
            </a:r>
            <a:endParaRPr sz="1600" dirty="0"/>
          </a:p>
        </p:txBody>
      </p:sp>
      <p:pic>
        <p:nvPicPr>
          <p:cNvPr id="329" name="Google Shape;32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3825" y="2377076"/>
            <a:ext cx="2017350" cy="201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85C6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"/>
          <p:cNvSpPr txBox="1">
            <a:spLocks noGrp="1"/>
          </p:cNvSpPr>
          <p:nvPr>
            <p:ph type="title" idx="2"/>
          </p:nvPr>
        </p:nvSpPr>
        <p:spPr>
          <a:xfrm>
            <a:off x="1297500" y="459514"/>
            <a:ext cx="3006600" cy="1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/>
              <a:t>Pros and Cons</a:t>
            </a:r>
            <a:endParaRPr sz="2900"/>
          </a:p>
        </p:txBody>
      </p:sp>
      <p:sp>
        <p:nvSpPr>
          <p:cNvPr id="335" name="Google Shape;335;p28"/>
          <p:cNvSpPr txBox="1">
            <a:spLocks noGrp="1"/>
          </p:cNvSpPr>
          <p:nvPr>
            <p:ph type="title"/>
          </p:nvPr>
        </p:nvSpPr>
        <p:spPr>
          <a:xfrm>
            <a:off x="0" y="1387325"/>
            <a:ext cx="3921300" cy="2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u="sng"/>
              <a:t>Pros</a:t>
            </a:r>
            <a:endParaRPr sz="2100" u="sng"/>
          </a:p>
          <a:p>
            <a:pPr marL="457200" lvl="0" indent="-355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Accessibility for users with limited hand mobility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Customizable sensitivity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Free to use</a:t>
            </a:r>
            <a:endParaRPr sz="2000"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GB" sz="2000"/>
              <a:t>Easy setup</a:t>
            </a:r>
            <a:endParaRPr sz="2000"/>
          </a:p>
        </p:txBody>
      </p:sp>
      <p:sp>
        <p:nvSpPr>
          <p:cNvPr id="336" name="Google Shape;336;p28"/>
          <p:cNvSpPr txBox="1">
            <a:spLocks noGrp="1"/>
          </p:cNvSpPr>
          <p:nvPr>
            <p:ph type="body" idx="1"/>
          </p:nvPr>
        </p:nvSpPr>
        <p:spPr>
          <a:xfrm>
            <a:off x="5466800" y="680275"/>
            <a:ext cx="3468000" cy="28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u="sng"/>
              <a:t>Cons</a:t>
            </a:r>
            <a:endParaRPr sz="2000" u="sng"/>
          </a:p>
          <a:p>
            <a:pPr marL="457200" lvl="0" indent="-368300" algn="l" rtl="0">
              <a:spcBef>
                <a:spcPts val="160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Limited compatibility to android devices 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Requires good lighting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Limited functionality in some apps</a:t>
            </a:r>
            <a:endParaRPr sz="2200"/>
          </a:p>
        </p:txBody>
      </p:sp>
      <p:pic>
        <p:nvPicPr>
          <p:cNvPr id="337" name="Google Shape;33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1500" y="1387325"/>
            <a:ext cx="1736700" cy="3291900"/>
          </a:xfrm>
          <a:prstGeom prst="flowChartAlternateProcess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75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9"/>
          <p:cNvSpPr txBox="1">
            <a:spLocks noGrp="1"/>
          </p:cNvSpPr>
          <p:nvPr>
            <p:ph type="title"/>
          </p:nvPr>
        </p:nvSpPr>
        <p:spPr>
          <a:xfrm>
            <a:off x="646600" y="852350"/>
            <a:ext cx="5966400" cy="35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700"/>
              <a:t>Conclusion</a:t>
            </a:r>
            <a:endParaRPr sz="37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latin typeface="Arial"/>
                <a:ea typeface="Arial"/>
                <a:cs typeface="Arial"/>
                <a:sym typeface="Arial"/>
              </a:rPr>
              <a:t>These applications significantly enhance accessibility for individuals with disabilities . 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latin typeface="Arial"/>
                <a:ea typeface="Arial"/>
                <a:cs typeface="Arial"/>
                <a:sym typeface="Arial"/>
              </a:rPr>
              <a:t>Choosing the right solution depends on personal needs, device compatibility, 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latin typeface="Arial"/>
                <a:ea typeface="Arial"/>
                <a:cs typeface="Arial"/>
                <a:sym typeface="Arial"/>
              </a:rPr>
              <a:t>and available resources. Innovations in assistive technology continue to improve accessibility and independence.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818E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0"/>
          <p:cNvSpPr txBox="1">
            <a:spLocks noGrp="1"/>
          </p:cNvSpPr>
          <p:nvPr>
            <p:ph type="title"/>
          </p:nvPr>
        </p:nvSpPr>
        <p:spPr>
          <a:xfrm flipH="1">
            <a:off x="827131" y="2582451"/>
            <a:ext cx="2881500" cy="86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/>
              <a:t>Thank you!</a:t>
            </a:r>
            <a:endParaRPr sz="3200"/>
          </a:p>
        </p:txBody>
      </p:sp>
      <p:grpSp>
        <p:nvGrpSpPr>
          <p:cNvPr id="348" name="Google Shape;348;p30"/>
          <p:cNvGrpSpPr/>
          <p:nvPr/>
        </p:nvGrpSpPr>
        <p:grpSpPr>
          <a:xfrm>
            <a:off x="4066820" y="1553491"/>
            <a:ext cx="3159984" cy="2439109"/>
            <a:chOff x="3553042" y="1657806"/>
            <a:chExt cx="3461100" cy="2671532"/>
          </a:xfrm>
        </p:grpSpPr>
        <p:sp>
          <p:nvSpPr>
            <p:cNvPr id="349" name="Google Shape;349;p30"/>
            <p:cNvSpPr/>
            <p:nvPr/>
          </p:nvSpPr>
          <p:spPr>
            <a:xfrm>
              <a:off x="4856024" y="3625653"/>
              <a:ext cx="944700" cy="663300"/>
            </a:xfrm>
            <a:prstGeom prst="trapezoid">
              <a:avLst>
                <a:gd name="adj" fmla="val 25000"/>
              </a:avLst>
            </a:prstGeom>
            <a:solidFill>
              <a:srgbClr val="E7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0"/>
            <p:cNvSpPr/>
            <p:nvPr/>
          </p:nvSpPr>
          <p:spPr>
            <a:xfrm rot="10800000">
              <a:off x="4953871" y="3681997"/>
              <a:ext cx="400200" cy="606600"/>
            </a:xfrm>
            <a:prstGeom prst="triangle">
              <a:avLst>
                <a:gd name="adj" fmla="val 96745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0"/>
            <p:cNvSpPr/>
            <p:nvPr/>
          </p:nvSpPr>
          <p:spPr>
            <a:xfrm>
              <a:off x="4767796" y="3681816"/>
              <a:ext cx="163500" cy="606600"/>
            </a:xfrm>
            <a:prstGeom prst="triangle">
              <a:avLst>
                <a:gd name="adj" fmla="val 98558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0"/>
            <p:cNvSpPr/>
            <p:nvPr/>
          </p:nvSpPr>
          <p:spPr>
            <a:xfrm rot="10800000">
              <a:off x="4678237" y="4276102"/>
              <a:ext cx="1210800" cy="45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0"/>
            <p:cNvSpPr/>
            <p:nvPr/>
          </p:nvSpPr>
          <p:spPr>
            <a:xfrm rot="10800000">
              <a:off x="4668343" y="4283738"/>
              <a:ext cx="1230600" cy="45600"/>
            </a:xfrm>
            <a:prstGeom prst="roundRect">
              <a:avLst>
                <a:gd name="adj" fmla="val 50000"/>
              </a:avLst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0"/>
            <p:cNvSpPr/>
            <p:nvPr/>
          </p:nvSpPr>
          <p:spPr>
            <a:xfrm>
              <a:off x="4926950" y="3681915"/>
              <a:ext cx="42900" cy="5943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0"/>
            <p:cNvSpPr/>
            <p:nvPr/>
          </p:nvSpPr>
          <p:spPr>
            <a:xfrm>
              <a:off x="3553042" y="1674645"/>
              <a:ext cx="3461100" cy="2014500"/>
            </a:xfrm>
            <a:prstGeom prst="roundRect">
              <a:avLst>
                <a:gd name="adj" fmla="val 1882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0"/>
            <p:cNvSpPr/>
            <p:nvPr/>
          </p:nvSpPr>
          <p:spPr>
            <a:xfrm>
              <a:off x="3553042" y="1657806"/>
              <a:ext cx="3461100" cy="2014500"/>
            </a:xfrm>
            <a:prstGeom prst="roundRect">
              <a:avLst>
                <a:gd name="adj" fmla="val 1764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7" name="Google Shape;357;p30" descr="offset_comp_342327_edited.jpg"/>
          <p:cNvPicPr preferRelativeResize="0"/>
          <p:nvPr/>
        </p:nvPicPr>
        <p:blipFill rotWithShape="1">
          <a:blip r:embed="rId3">
            <a:alphaModFix/>
          </a:blip>
          <a:srcRect l="45356" t="50734" r="19582" b="26215"/>
          <a:stretch/>
        </p:blipFill>
        <p:spPr>
          <a:xfrm>
            <a:off x="4115130" y="1605638"/>
            <a:ext cx="3063300" cy="174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0"/>
          <p:cNvSpPr/>
          <p:nvPr/>
        </p:nvSpPr>
        <p:spPr>
          <a:xfrm flipH="1">
            <a:off x="4114917" y="1606596"/>
            <a:ext cx="3063300" cy="17433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9" name="Google Shape;359;p30"/>
          <p:cNvGrpSpPr/>
          <p:nvPr/>
        </p:nvGrpSpPr>
        <p:grpSpPr>
          <a:xfrm>
            <a:off x="6762480" y="2546254"/>
            <a:ext cx="1024386" cy="1522884"/>
            <a:chOff x="6505573" y="2745170"/>
            <a:chExt cx="1122000" cy="1668000"/>
          </a:xfrm>
        </p:grpSpPr>
        <p:sp>
          <p:nvSpPr>
            <p:cNvPr id="360" name="Google Shape;360;p30"/>
            <p:cNvSpPr/>
            <p:nvPr/>
          </p:nvSpPr>
          <p:spPr>
            <a:xfrm>
              <a:off x="6517841" y="2745170"/>
              <a:ext cx="1109700" cy="1668000"/>
            </a:xfrm>
            <a:prstGeom prst="roundRect">
              <a:avLst>
                <a:gd name="adj" fmla="val 5402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dist="38100" dir="8100000" sx="107000" sy="107000" algn="tr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0"/>
            <p:cNvSpPr/>
            <p:nvPr/>
          </p:nvSpPr>
          <p:spPr>
            <a:xfrm rot="-5400000">
              <a:off x="6238873" y="3024453"/>
              <a:ext cx="1655400" cy="1122000"/>
            </a:xfrm>
            <a:prstGeom prst="roundRect">
              <a:avLst>
                <a:gd name="adj" fmla="val 4551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0"/>
            <p:cNvSpPr/>
            <p:nvPr/>
          </p:nvSpPr>
          <p:spPr>
            <a:xfrm rot="-5400000">
              <a:off x="6238873" y="3012061"/>
              <a:ext cx="1655400" cy="1122000"/>
            </a:xfrm>
            <a:prstGeom prst="roundRect">
              <a:avLst>
                <a:gd name="adj" fmla="val 4551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0"/>
            <p:cNvSpPr/>
            <p:nvPr/>
          </p:nvSpPr>
          <p:spPr>
            <a:xfrm>
              <a:off x="6954127" y="4329594"/>
              <a:ext cx="224700" cy="315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64" name="Google Shape;364;p30" descr="offset_comp_342327_edited.jpg"/>
          <p:cNvPicPr preferRelativeResize="0"/>
          <p:nvPr/>
        </p:nvPicPr>
        <p:blipFill rotWithShape="1">
          <a:blip r:embed="rId3">
            <a:alphaModFix/>
          </a:blip>
          <a:srcRect l="53168" t="53058" r="26238" b="16020"/>
          <a:stretch/>
        </p:blipFill>
        <p:spPr>
          <a:xfrm>
            <a:off x="6762097" y="2613771"/>
            <a:ext cx="1024200" cy="133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0"/>
          <p:cNvSpPr/>
          <p:nvPr/>
        </p:nvSpPr>
        <p:spPr>
          <a:xfrm flipH="1">
            <a:off x="6762011" y="2613990"/>
            <a:ext cx="1024200" cy="13332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6" name="Google Shape;366;p30"/>
          <p:cNvGrpSpPr/>
          <p:nvPr/>
        </p:nvGrpSpPr>
        <p:grpSpPr>
          <a:xfrm>
            <a:off x="6405845" y="3121897"/>
            <a:ext cx="520684" cy="1036470"/>
            <a:chOff x="9543736" y="4486132"/>
            <a:chExt cx="570300" cy="1135235"/>
          </a:xfrm>
        </p:grpSpPr>
        <p:sp>
          <p:nvSpPr>
            <p:cNvPr id="367" name="Google Shape;367;p30"/>
            <p:cNvSpPr/>
            <p:nvPr/>
          </p:nvSpPr>
          <p:spPr>
            <a:xfrm>
              <a:off x="9543736" y="4487212"/>
              <a:ext cx="570300" cy="1132800"/>
            </a:xfrm>
            <a:prstGeom prst="roundRect">
              <a:avLst>
                <a:gd name="adj" fmla="val 5402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dist="38100" dir="8100000" sx="107000" sy="107000" algn="tr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0"/>
            <p:cNvSpPr/>
            <p:nvPr/>
          </p:nvSpPr>
          <p:spPr>
            <a:xfrm rot="-5400000">
              <a:off x="9265568" y="4772968"/>
              <a:ext cx="1126800" cy="570000"/>
            </a:xfrm>
            <a:prstGeom prst="roundRect">
              <a:avLst>
                <a:gd name="adj" fmla="val 4551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0"/>
            <p:cNvSpPr/>
            <p:nvPr/>
          </p:nvSpPr>
          <p:spPr>
            <a:xfrm rot="-5400000">
              <a:off x="9265568" y="4764532"/>
              <a:ext cx="1126800" cy="570000"/>
            </a:xfrm>
            <a:prstGeom prst="roundRect">
              <a:avLst>
                <a:gd name="adj" fmla="val 4551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0"/>
            <p:cNvSpPr/>
            <p:nvPr/>
          </p:nvSpPr>
          <p:spPr>
            <a:xfrm>
              <a:off x="9736876" y="5519757"/>
              <a:ext cx="186300" cy="303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1" name="Google Shape;371;p30" descr="offset_comp_342327_edited.jpg"/>
          <p:cNvPicPr preferRelativeResize="0"/>
          <p:nvPr/>
        </p:nvPicPr>
        <p:blipFill rotWithShape="1">
          <a:blip r:embed="rId3">
            <a:alphaModFix/>
          </a:blip>
          <a:srcRect l="41330" t="42211" r="47980" b="36733"/>
          <a:stretch/>
        </p:blipFill>
        <p:spPr>
          <a:xfrm>
            <a:off x="6405412" y="3121559"/>
            <a:ext cx="520500" cy="888900"/>
          </a:xfrm>
          <a:prstGeom prst="round2SameRect">
            <a:avLst>
              <a:gd name="adj1" fmla="val 4129"/>
              <a:gd name="adj2" fmla="val 0"/>
            </a:avLst>
          </a:prstGeom>
          <a:noFill/>
          <a:ln>
            <a:noFill/>
          </a:ln>
        </p:spPr>
      </p:pic>
      <p:sp>
        <p:nvSpPr>
          <p:cNvPr id="372" name="Google Shape;372;p30"/>
          <p:cNvSpPr/>
          <p:nvPr/>
        </p:nvSpPr>
        <p:spPr>
          <a:xfrm flipH="1">
            <a:off x="6405284" y="3142709"/>
            <a:ext cx="520500" cy="8679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3" name="Google Shape;373;p30"/>
          <p:cNvGrpSpPr/>
          <p:nvPr/>
        </p:nvGrpSpPr>
        <p:grpSpPr>
          <a:xfrm>
            <a:off x="7564804" y="3443361"/>
            <a:ext cx="455496" cy="692277"/>
            <a:chOff x="7384375" y="3728000"/>
            <a:chExt cx="498900" cy="758244"/>
          </a:xfrm>
        </p:grpSpPr>
        <p:sp>
          <p:nvSpPr>
            <p:cNvPr id="374" name="Google Shape;374;p30"/>
            <p:cNvSpPr/>
            <p:nvPr/>
          </p:nvSpPr>
          <p:spPr>
            <a:xfrm rot="10800000">
              <a:off x="7475552" y="4233644"/>
              <a:ext cx="316500" cy="252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7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0"/>
            <p:cNvSpPr/>
            <p:nvPr/>
          </p:nvSpPr>
          <p:spPr>
            <a:xfrm rot="5400000">
              <a:off x="7506587" y="4276887"/>
              <a:ext cx="140700" cy="201900"/>
            </a:xfrm>
            <a:prstGeom prst="triangle">
              <a:avLst>
                <a:gd name="adj" fmla="val 27359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0"/>
            <p:cNvSpPr/>
            <p:nvPr/>
          </p:nvSpPr>
          <p:spPr>
            <a:xfrm>
              <a:off x="7475548" y="3728000"/>
              <a:ext cx="316500" cy="252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7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0"/>
            <p:cNvSpPr/>
            <p:nvPr/>
          </p:nvSpPr>
          <p:spPr>
            <a:xfrm>
              <a:off x="7384375" y="3860325"/>
              <a:ext cx="498900" cy="498900"/>
            </a:xfrm>
            <a:prstGeom prst="ellipse">
              <a:avLst/>
            </a:prstGeom>
            <a:solidFill>
              <a:srgbClr val="1B212C"/>
            </a:solidFill>
            <a:ln>
              <a:noFill/>
            </a:ln>
            <a:effectLst>
              <a:outerShdw blurRad="387350" dist="38100" dir="8100000" sx="107000" sy="107000" algn="tr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30"/>
          <p:cNvGrpSpPr/>
          <p:nvPr/>
        </p:nvGrpSpPr>
        <p:grpSpPr>
          <a:xfrm>
            <a:off x="7564836" y="3561758"/>
            <a:ext cx="478081" cy="462776"/>
            <a:chOff x="7384385" y="3857442"/>
            <a:chExt cx="523637" cy="506874"/>
          </a:xfrm>
        </p:grpSpPr>
        <p:sp>
          <p:nvSpPr>
            <p:cNvPr id="379" name="Google Shape;379;p30"/>
            <p:cNvSpPr/>
            <p:nvPr/>
          </p:nvSpPr>
          <p:spPr>
            <a:xfrm>
              <a:off x="7384385" y="3865416"/>
              <a:ext cx="498900" cy="498900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0" name="Google Shape;380;p30"/>
            <p:cNvGrpSpPr/>
            <p:nvPr/>
          </p:nvGrpSpPr>
          <p:grpSpPr>
            <a:xfrm>
              <a:off x="7384385" y="3857442"/>
              <a:ext cx="523637" cy="498900"/>
              <a:chOff x="7384385" y="3857442"/>
              <a:chExt cx="523637" cy="498900"/>
            </a:xfrm>
          </p:grpSpPr>
          <p:sp>
            <p:nvSpPr>
              <p:cNvPr id="381" name="Google Shape;381;p30"/>
              <p:cNvSpPr/>
              <p:nvPr/>
            </p:nvSpPr>
            <p:spPr>
              <a:xfrm>
                <a:off x="7384385" y="3857442"/>
                <a:ext cx="498900" cy="498900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0"/>
              <p:cNvSpPr/>
              <p:nvPr/>
            </p:nvSpPr>
            <p:spPr>
              <a:xfrm>
                <a:off x="7856422" y="4081138"/>
                <a:ext cx="51600" cy="51600"/>
              </a:xfrm>
              <a:prstGeom prst="flowChartDelay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83" name="Google Shape;383;p30" descr="offset_comp_342327_edited.jpg"/>
          <p:cNvPicPr preferRelativeResize="0"/>
          <p:nvPr/>
        </p:nvPicPr>
        <p:blipFill rotWithShape="1">
          <a:blip r:embed="rId3">
            <a:alphaModFix/>
          </a:blip>
          <a:srcRect l="48584" t="47335" r="37425" b="36557"/>
          <a:stretch/>
        </p:blipFill>
        <p:spPr>
          <a:xfrm>
            <a:off x="7591905" y="3590541"/>
            <a:ext cx="400500" cy="3993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384" name="Google Shape;384;p30"/>
          <p:cNvGrpSpPr/>
          <p:nvPr/>
        </p:nvGrpSpPr>
        <p:grpSpPr>
          <a:xfrm>
            <a:off x="8110843" y="3443361"/>
            <a:ext cx="435785" cy="692277"/>
            <a:chOff x="7982421" y="3727763"/>
            <a:chExt cx="477311" cy="758244"/>
          </a:xfrm>
        </p:grpSpPr>
        <p:sp>
          <p:nvSpPr>
            <p:cNvPr id="385" name="Google Shape;385;p30"/>
            <p:cNvSpPr/>
            <p:nvPr/>
          </p:nvSpPr>
          <p:spPr>
            <a:xfrm>
              <a:off x="8054507" y="3728825"/>
              <a:ext cx="316500" cy="756600"/>
            </a:xfrm>
            <a:prstGeom prst="roundRect">
              <a:avLst>
                <a:gd name="adj" fmla="val 15418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dist="38100" dir="8100000" sx="107000" sy="107000" algn="tr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 rot="10800000">
              <a:off x="8054264" y="4233407"/>
              <a:ext cx="316500" cy="252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7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 rot="5400000">
              <a:off x="8085300" y="4276650"/>
              <a:ext cx="140700" cy="201900"/>
            </a:xfrm>
            <a:prstGeom prst="triangle">
              <a:avLst>
                <a:gd name="adj" fmla="val 27359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0"/>
            <p:cNvSpPr/>
            <p:nvPr/>
          </p:nvSpPr>
          <p:spPr>
            <a:xfrm>
              <a:off x="8054261" y="3727763"/>
              <a:ext cx="316500" cy="252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7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0"/>
            <p:cNvSpPr/>
            <p:nvPr/>
          </p:nvSpPr>
          <p:spPr>
            <a:xfrm>
              <a:off x="7991115" y="3866003"/>
              <a:ext cx="434400" cy="486900"/>
            </a:xfrm>
            <a:prstGeom prst="roundRect">
              <a:avLst>
                <a:gd name="adj" fmla="val 12273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dist="38100" dir="8100000" sx="107000" sy="107000" algn="tr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7982425" y="3884047"/>
              <a:ext cx="451800" cy="499800"/>
            </a:xfrm>
            <a:prstGeom prst="roundRect">
              <a:avLst>
                <a:gd name="adj" fmla="val 10240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8408132" y="4081081"/>
              <a:ext cx="51600" cy="51600"/>
            </a:xfrm>
            <a:prstGeom prst="flowChartDelay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7982421" y="3863888"/>
              <a:ext cx="451800" cy="513900"/>
            </a:xfrm>
            <a:prstGeom prst="roundRect">
              <a:avLst>
                <a:gd name="adj" fmla="val 10240"/>
              </a:avLst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93" name="Google Shape;393;p30" descr="offset_comp_342327_edited.jpg"/>
          <p:cNvPicPr preferRelativeResize="0"/>
          <p:nvPr/>
        </p:nvPicPr>
        <p:blipFill rotWithShape="1">
          <a:blip r:embed="rId3">
            <a:alphaModFix/>
          </a:blip>
          <a:srcRect l="49668" t="55915" r="37351" b="27092"/>
          <a:stretch/>
        </p:blipFill>
        <p:spPr>
          <a:xfrm>
            <a:off x="8127235" y="3586562"/>
            <a:ext cx="379200" cy="429900"/>
          </a:xfrm>
          <a:prstGeom prst="roundRect">
            <a:avLst>
              <a:gd name="adj" fmla="val 7794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4587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8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/>
              <a:t>Applications for all </a:t>
            </a:r>
            <a:endParaRPr sz="3200"/>
          </a:p>
        </p:txBody>
      </p:sp>
      <p:sp>
        <p:nvSpPr>
          <p:cNvPr id="236" name="Google Shape;236;p18"/>
          <p:cNvSpPr txBox="1">
            <a:spLocks noGrp="1"/>
          </p:cNvSpPr>
          <p:nvPr>
            <p:ph type="body" idx="1"/>
          </p:nvPr>
        </p:nvSpPr>
        <p:spPr>
          <a:xfrm>
            <a:off x="930100" y="1021400"/>
            <a:ext cx="5932800" cy="3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100"/>
              <a:t>Technology breaks barriers, empowering people with disabilities. </a:t>
            </a:r>
            <a:endParaRPr sz="21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100"/>
              <a:t>From AI-powered vision to voice control and real-time transcription, </a:t>
            </a:r>
            <a:endParaRPr sz="21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100"/>
              <a:t>these apps—, Voice Access, Seeing AI, Ava,Be My Eyes, Eva facial mouse—bring independence and inclusion.</a:t>
            </a:r>
            <a:endParaRPr sz="2100"/>
          </a:p>
        </p:txBody>
      </p:sp>
      <p:pic>
        <p:nvPicPr>
          <p:cNvPr id="237" name="Google Shape;237;p18" descr="HD wallpaper: Person Holding Black Smartphone, app, application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2900" y="2277451"/>
            <a:ext cx="2022900" cy="15582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ip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124D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9"/>
          <p:cNvSpPr txBox="1">
            <a:spLocks noGrp="1"/>
          </p:cNvSpPr>
          <p:nvPr>
            <p:ph type="title"/>
          </p:nvPr>
        </p:nvSpPr>
        <p:spPr>
          <a:xfrm>
            <a:off x="1052550" y="393600"/>
            <a:ext cx="7038900" cy="5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/>
              <a:t>Voice Access (Android)</a:t>
            </a:r>
            <a:endParaRPr sz="3200"/>
          </a:p>
        </p:txBody>
      </p:sp>
      <p:sp>
        <p:nvSpPr>
          <p:cNvPr id="243" name="Google Shape;243;p19"/>
          <p:cNvSpPr txBox="1"/>
          <p:nvPr/>
        </p:nvSpPr>
        <p:spPr>
          <a:xfrm>
            <a:off x="1297500" y="1743644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</a:endParaRPr>
          </a:p>
        </p:txBody>
      </p:sp>
      <p:sp>
        <p:nvSpPr>
          <p:cNvPr id="244" name="Google Shape;244;p19"/>
          <p:cNvSpPr txBox="1">
            <a:spLocks noGrp="1"/>
          </p:cNvSpPr>
          <p:nvPr>
            <p:ph type="body" idx="1"/>
          </p:nvPr>
        </p:nvSpPr>
        <p:spPr>
          <a:xfrm>
            <a:off x="1160950" y="1255950"/>
            <a:ext cx="6594600" cy="22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300">
                <a:solidFill>
                  <a:srgbClr val="FFFFFF"/>
                </a:solidFill>
              </a:rPr>
              <a:t>A voice control app by Google that allows people with mobility impairments to navigate their phone hands-free.</a:t>
            </a:r>
            <a:endParaRPr sz="2300">
              <a:solidFill>
                <a:srgbClr val="FFFFFF"/>
              </a:solidFill>
            </a:endParaRPr>
          </a:p>
        </p:txBody>
      </p:sp>
      <p:sp>
        <p:nvSpPr>
          <p:cNvPr id="245" name="Google Shape;245;p19"/>
          <p:cNvSpPr txBox="1"/>
          <p:nvPr/>
        </p:nvSpPr>
        <p:spPr>
          <a:xfrm>
            <a:off x="1297500" y="2658481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</a:endParaRPr>
          </a:p>
        </p:txBody>
      </p:sp>
      <p:pic>
        <p:nvPicPr>
          <p:cNvPr id="246" name="Google Shape;24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7604" y="3016656"/>
            <a:ext cx="1570525" cy="157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9" descr="Free Images : chatbot, bot, assistant, support, icon, intelligence ..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1553" y="3186775"/>
            <a:ext cx="2209582" cy="140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343D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0"/>
          <p:cNvSpPr txBox="1">
            <a:spLocks noGrp="1"/>
          </p:cNvSpPr>
          <p:nvPr>
            <p:ph type="title"/>
          </p:nvPr>
        </p:nvSpPr>
        <p:spPr>
          <a:xfrm rot="2700000">
            <a:off x="457304" y="2538101"/>
            <a:ext cx="3500603" cy="1032234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 b="1">
                <a:solidFill>
                  <a:schemeClr val="dk1"/>
                </a:solidFill>
              </a:rPr>
              <a:t>Pros and Cons</a:t>
            </a:r>
            <a:endParaRPr sz="3100" b="1">
              <a:solidFill>
                <a:schemeClr val="dk1"/>
              </a:solidFill>
            </a:endParaRPr>
          </a:p>
        </p:txBody>
      </p:sp>
      <p:sp>
        <p:nvSpPr>
          <p:cNvPr id="253" name="Google Shape;253;p20"/>
          <p:cNvSpPr txBox="1">
            <a:spLocks noGrp="1"/>
          </p:cNvSpPr>
          <p:nvPr>
            <p:ph type="body" idx="1"/>
          </p:nvPr>
        </p:nvSpPr>
        <p:spPr>
          <a:xfrm>
            <a:off x="2087675" y="272850"/>
            <a:ext cx="4099200" cy="229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/>
              <a:t>        </a:t>
            </a:r>
            <a:r>
              <a:rPr lang="en-GB" sz="2300" u="sng"/>
              <a:t>Pros:</a:t>
            </a:r>
            <a:endParaRPr sz="2300" u="sng"/>
          </a:p>
          <a:p>
            <a:pPr marL="457200" lvl="0" indent="-374650" algn="l" rtl="0">
              <a:spcBef>
                <a:spcPts val="1600"/>
              </a:spcBef>
              <a:spcAft>
                <a:spcPts val="0"/>
              </a:spcAft>
              <a:buSzPts val="2300"/>
              <a:buChar char="●"/>
            </a:pPr>
            <a:r>
              <a:rPr lang="en-GB" sz="2300"/>
              <a:t>Excellent voice recognition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GB" sz="2300"/>
              <a:t>Deep integration with Android features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GB" sz="2300"/>
              <a:t>Completely free</a:t>
            </a:r>
            <a:endParaRPr sz="2300"/>
          </a:p>
        </p:txBody>
      </p:sp>
      <p:sp>
        <p:nvSpPr>
          <p:cNvPr id="254" name="Google Shape;254;p20"/>
          <p:cNvSpPr txBox="1">
            <a:spLocks noGrp="1"/>
          </p:cNvSpPr>
          <p:nvPr>
            <p:ph type="body" idx="1"/>
          </p:nvPr>
        </p:nvSpPr>
        <p:spPr>
          <a:xfrm>
            <a:off x="4923075" y="1866375"/>
            <a:ext cx="4368000" cy="346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/>
              <a:t>              </a:t>
            </a:r>
            <a:r>
              <a:rPr lang="en-GB" sz="2300" u="sng"/>
              <a:t>Cons:</a:t>
            </a:r>
            <a:endParaRPr sz="2300" u="sng"/>
          </a:p>
          <a:p>
            <a:pPr marL="457200" lvl="0" indent="-374650" algn="l" rtl="0">
              <a:spcBef>
                <a:spcPts val="1600"/>
              </a:spcBef>
              <a:spcAft>
                <a:spcPts val="0"/>
              </a:spcAft>
              <a:buSzPts val="2300"/>
              <a:buChar char="●"/>
            </a:pPr>
            <a:r>
              <a:rPr lang="en-GB" sz="2300"/>
              <a:t>Only available on Android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GB" sz="2300"/>
              <a:t>May struggle with noisy environments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GB" sz="2300"/>
              <a:t>Some commands can be complex for new users</a:t>
            </a:r>
            <a:endParaRPr sz="2300"/>
          </a:p>
        </p:txBody>
      </p:sp>
      <p:pic>
        <p:nvPicPr>
          <p:cNvPr id="255" name="Google Shape;25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3951" y="907952"/>
            <a:ext cx="1028700" cy="102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75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1"/>
          <p:cNvSpPr txBox="1">
            <a:spLocks noGrp="1"/>
          </p:cNvSpPr>
          <p:nvPr>
            <p:ph type="title"/>
          </p:nvPr>
        </p:nvSpPr>
        <p:spPr>
          <a:xfrm>
            <a:off x="1091750" y="481925"/>
            <a:ext cx="5337600" cy="9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Seeing AI (iOS)</a:t>
            </a:r>
            <a:endParaRPr sz="3000"/>
          </a:p>
        </p:txBody>
      </p:sp>
      <p:sp>
        <p:nvSpPr>
          <p:cNvPr id="261" name="Google Shape;261;p21"/>
          <p:cNvSpPr txBox="1">
            <a:spLocks noGrp="1"/>
          </p:cNvSpPr>
          <p:nvPr>
            <p:ph type="body" idx="1"/>
          </p:nvPr>
        </p:nvSpPr>
        <p:spPr>
          <a:xfrm>
            <a:off x="2718700" y="2112000"/>
            <a:ext cx="6054600" cy="25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600"/>
              <a:t>A Microsoft AI-powered app that helps blind or visually impaired users by describing the world around them using their phone’s camera.</a:t>
            </a:r>
            <a:endParaRPr sz="2600"/>
          </a:p>
        </p:txBody>
      </p:sp>
      <p:pic>
        <p:nvPicPr>
          <p:cNvPr id="262" name="Google Shape;262;p21" descr="offset_comp_267026.jpg"/>
          <p:cNvPicPr preferRelativeResize="0"/>
          <p:nvPr/>
        </p:nvPicPr>
        <p:blipFill rotWithShape="1">
          <a:blip r:embed="rId3">
            <a:alphaModFix/>
          </a:blip>
          <a:srcRect l="113957" t="33326" r="-57037" b="1935"/>
          <a:stretch/>
        </p:blipFill>
        <p:spPr>
          <a:xfrm rot="-5400000">
            <a:off x="5710147" y="2704980"/>
            <a:ext cx="2431500" cy="2436000"/>
          </a:xfrm>
          <a:prstGeom prst="diagStripe">
            <a:avLst>
              <a:gd name="adj" fmla="val 50445"/>
            </a:avLst>
          </a:prstGeom>
          <a:noFill/>
          <a:ln>
            <a:noFill/>
          </a:ln>
        </p:spPr>
      </p:pic>
      <p:pic>
        <p:nvPicPr>
          <p:cNvPr id="263" name="Google Shape;263;p21" descr="offset_comp_442889_edtied2.jpg"/>
          <p:cNvPicPr preferRelativeResize="0"/>
          <p:nvPr/>
        </p:nvPicPr>
        <p:blipFill rotWithShape="1">
          <a:blip r:embed="rId4">
            <a:alphaModFix/>
          </a:blip>
          <a:srcRect l="-28703" t="-117831" r="83372" b="149772"/>
          <a:stretch/>
        </p:blipFill>
        <p:spPr>
          <a:xfrm rot="5400000">
            <a:off x="6637386" y="2137210"/>
            <a:ext cx="2504700" cy="2509500"/>
          </a:xfrm>
          <a:prstGeom prst="snip2DiagRect">
            <a:avLst>
              <a:gd name="adj1" fmla="val 0"/>
              <a:gd name="adj2" fmla="val 16667"/>
            </a:avLst>
          </a:prstGeom>
          <a:noFill/>
          <a:ln>
            <a:noFill/>
          </a:ln>
        </p:spPr>
      </p:pic>
      <p:pic>
        <p:nvPicPr>
          <p:cNvPr id="264" name="Google Shape;264;p21"/>
          <p:cNvPicPr preferRelativeResize="0"/>
          <p:nvPr/>
        </p:nvPicPr>
        <p:blipFill rotWithShape="1">
          <a:blip r:embed="rId5">
            <a:alphaModFix/>
          </a:blip>
          <a:srcRect t="27258" b="27258"/>
          <a:stretch/>
        </p:blipFill>
        <p:spPr>
          <a:xfrm>
            <a:off x="4571999" y="105589"/>
            <a:ext cx="3556500" cy="1523100"/>
          </a:xfrm>
          <a:prstGeom prst="foldedCorner">
            <a:avLst>
              <a:gd name="adj" fmla="val 16667"/>
            </a:avLst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5" name="Google Shape;26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3606" y="1941395"/>
            <a:ext cx="1808000" cy="18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2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/>
              <a:t>Pros and cons</a:t>
            </a:r>
            <a:endParaRPr sz="3300"/>
          </a:p>
        </p:txBody>
      </p:sp>
      <p:sp>
        <p:nvSpPr>
          <p:cNvPr id="271" name="Google Shape;271;p22"/>
          <p:cNvSpPr txBox="1">
            <a:spLocks noGrp="1"/>
          </p:cNvSpPr>
          <p:nvPr>
            <p:ph type="body" idx="1"/>
          </p:nvPr>
        </p:nvSpPr>
        <p:spPr>
          <a:xfrm>
            <a:off x="576600" y="1307850"/>
            <a:ext cx="39954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u="sng"/>
              <a:t>Pros:</a:t>
            </a:r>
            <a:endParaRPr sz="2200" u="sng"/>
          </a:p>
          <a:p>
            <a:pPr marL="457200" lvl="0" indent="-368300" algn="l" rtl="0">
              <a:spcBef>
                <a:spcPts val="160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Recognizes text, objects, and even people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Works offline for some features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Free and easy to use</a:t>
            </a:r>
            <a:endParaRPr sz="2200"/>
          </a:p>
        </p:txBody>
      </p:sp>
      <p:sp>
        <p:nvSpPr>
          <p:cNvPr id="272" name="Google Shape;272;p22"/>
          <p:cNvSpPr txBox="1">
            <a:spLocks noGrp="1"/>
          </p:cNvSpPr>
          <p:nvPr>
            <p:ph type="body" idx="2"/>
          </p:nvPr>
        </p:nvSpPr>
        <p:spPr>
          <a:xfrm>
            <a:off x="4771575" y="1405900"/>
            <a:ext cx="3810600" cy="30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u="sng"/>
              <a:t>Cons:</a:t>
            </a:r>
            <a:endParaRPr sz="2200" u="sng"/>
          </a:p>
          <a:p>
            <a:pPr marL="457200" lvl="0" indent="-368300" algn="l" rtl="0">
              <a:spcBef>
                <a:spcPts val="160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Limited language support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Best performance on newer iPhones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Some recognition errors, especially in low light</a:t>
            </a:r>
            <a:endParaRPr sz="2200"/>
          </a:p>
        </p:txBody>
      </p:sp>
      <p:pic>
        <p:nvPicPr>
          <p:cNvPr id="273" name="Google Shape;27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9953" y="439497"/>
            <a:ext cx="822600" cy="822600"/>
          </a:xfrm>
          <a:prstGeom prst="flowChartPunchedTap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124D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3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Ava (iOS &amp; Android)</a:t>
            </a:r>
            <a:endParaRPr sz="3000"/>
          </a:p>
        </p:txBody>
      </p:sp>
      <p:sp>
        <p:nvSpPr>
          <p:cNvPr id="279" name="Google Shape;279;p23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800"/>
              <a:t>A real-time transcription app that converts speech into text  for people who are deaf or hard of hearing.</a:t>
            </a:r>
            <a:endParaRPr sz="2800"/>
          </a:p>
        </p:txBody>
      </p:sp>
      <p:pic>
        <p:nvPicPr>
          <p:cNvPr id="280" name="Google Shape;28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6256" y="2871851"/>
            <a:ext cx="3494500" cy="186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394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4"/>
          <p:cNvSpPr txBox="1">
            <a:spLocks noGrp="1"/>
          </p:cNvSpPr>
          <p:nvPr>
            <p:ph type="title" idx="4294967295"/>
          </p:nvPr>
        </p:nvSpPr>
        <p:spPr>
          <a:xfrm>
            <a:off x="235150" y="1382250"/>
            <a:ext cx="3100800" cy="32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u="sng">
                <a:latin typeface="Lato"/>
                <a:ea typeface="Lato"/>
                <a:cs typeface="Lato"/>
                <a:sym typeface="Lato"/>
              </a:rPr>
              <a:t>Pros:</a:t>
            </a:r>
            <a:endParaRPr sz="2100" b="1" u="sng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 u="sng">
              <a:latin typeface="Lato"/>
              <a:ea typeface="Lato"/>
              <a:cs typeface="Lato"/>
              <a:sym typeface="Lato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Lato"/>
              <a:buChar char="●"/>
            </a:pPr>
            <a:r>
              <a:rPr lang="en-GB" sz="2200">
                <a:latin typeface="Lato"/>
                <a:ea typeface="Lato"/>
                <a:cs typeface="Lato"/>
                <a:sym typeface="Lato"/>
              </a:rPr>
              <a:t>High transcription accuracy</a:t>
            </a:r>
            <a:endParaRPr sz="2200">
              <a:latin typeface="Lato"/>
              <a:ea typeface="Lato"/>
              <a:cs typeface="Lato"/>
              <a:sym typeface="Lato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Lato"/>
              <a:buChar char="●"/>
            </a:pPr>
            <a:r>
              <a:rPr lang="en-GB" sz="2200">
                <a:latin typeface="Lato"/>
                <a:ea typeface="Lato"/>
                <a:cs typeface="Lato"/>
                <a:sym typeface="Lato"/>
              </a:rPr>
              <a:t>Works in group conversations</a:t>
            </a:r>
            <a:endParaRPr sz="2200">
              <a:latin typeface="Lato"/>
              <a:ea typeface="Lato"/>
              <a:cs typeface="Lato"/>
              <a:sym typeface="Lato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Lato"/>
              <a:buChar char="●"/>
            </a:pPr>
            <a:r>
              <a:rPr lang="en-GB" sz="2200">
                <a:latin typeface="Lato"/>
                <a:ea typeface="Lato"/>
                <a:cs typeface="Lato"/>
                <a:sym typeface="Lato"/>
              </a:rPr>
              <a:t>Supports multiple languages</a:t>
            </a:r>
            <a:endParaRPr sz="220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6" name="Google Shape;286;p24"/>
          <p:cNvSpPr txBox="1">
            <a:spLocks noGrp="1"/>
          </p:cNvSpPr>
          <p:nvPr>
            <p:ph type="body" idx="2"/>
          </p:nvPr>
        </p:nvSpPr>
        <p:spPr>
          <a:xfrm>
            <a:off x="5344725" y="1009100"/>
            <a:ext cx="3799200" cy="34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u="sng"/>
              <a:t>Cons:</a:t>
            </a:r>
            <a:endParaRPr sz="2500" u="sng"/>
          </a:p>
          <a:p>
            <a:pPr marL="457200" lvl="0" indent="-361950" algn="l" rtl="0">
              <a:spcBef>
                <a:spcPts val="1600"/>
              </a:spcBef>
              <a:spcAft>
                <a:spcPts val="0"/>
              </a:spcAft>
              <a:buSzPts val="2100"/>
              <a:buChar char="●"/>
            </a:pPr>
            <a:r>
              <a:rPr lang="en-GB" sz="2100"/>
              <a:t>Free version has limited minutes per month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GB" sz="2100"/>
              <a:t>Requires an internet connection for best performance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GB" sz="2100"/>
              <a:t>Background noise can affect accuracy</a:t>
            </a:r>
            <a:endParaRPr sz="2100"/>
          </a:p>
        </p:txBody>
      </p:sp>
      <p:sp>
        <p:nvSpPr>
          <p:cNvPr id="287" name="Google Shape;287;p2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/>
              <a:t>Pros and cons</a:t>
            </a:r>
            <a:endParaRPr sz="3100"/>
          </a:p>
        </p:txBody>
      </p:sp>
      <p:pic>
        <p:nvPicPr>
          <p:cNvPr id="288" name="Google Shape;28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35696">
            <a:off x="3457100" y="1692547"/>
            <a:ext cx="1766475" cy="2379000"/>
          </a:xfrm>
          <a:prstGeom prst="flowChartInputOutpu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F5C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5"/>
          <p:cNvSpPr txBox="1">
            <a:spLocks noGrp="1"/>
          </p:cNvSpPr>
          <p:nvPr>
            <p:ph type="title"/>
          </p:nvPr>
        </p:nvSpPr>
        <p:spPr>
          <a:xfrm>
            <a:off x="1263825" y="393750"/>
            <a:ext cx="7072500" cy="54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/>
              <a:t>Be My Eyes (iOS &amp; Android)</a:t>
            </a:r>
            <a:endParaRPr sz="3200"/>
          </a:p>
        </p:txBody>
      </p:sp>
      <p:sp>
        <p:nvSpPr>
          <p:cNvPr id="294" name="Google Shape;294;p25"/>
          <p:cNvSpPr txBox="1">
            <a:spLocks noGrp="1"/>
          </p:cNvSpPr>
          <p:nvPr>
            <p:ph type="body" idx="2"/>
          </p:nvPr>
        </p:nvSpPr>
        <p:spPr>
          <a:xfrm>
            <a:off x="563050" y="1656775"/>
            <a:ext cx="3791700" cy="29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400">
                <a:latin typeface="Arial"/>
                <a:ea typeface="Arial"/>
                <a:cs typeface="Arial"/>
                <a:sym typeface="Arial"/>
              </a:rPr>
              <a:t>A free app that connects visually impaired users with sighted volunteers who provide real-time assistance via video calls.</a:t>
            </a:r>
            <a:endParaRPr sz="2400"/>
          </a:p>
        </p:txBody>
      </p:sp>
      <p:grpSp>
        <p:nvGrpSpPr>
          <p:cNvPr id="295" name="Google Shape;295;p25"/>
          <p:cNvGrpSpPr/>
          <p:nvPr/>
        </p:nvGrpSpPr>
        <p:grpSpPr>
          <a:xfrm>
            <a:off x="4354860" y="1656813"/>
            <a:ext cx="3462484" cy="2672600"/>
            <a:chOff x="3553042" y="1657806"/>
            <a:chExt cx="3461100" cy="2671532"/>
          </a:xfrm>
        </p:grpSpPr>
        <p:sp>
          <p:nvSpPr>
            <p:cNvPr id="296" name="Google Shape;296;p25"/>
            <p:cNvSpPr/>
            <p:nvPr/>
          </p:nvSpPr>
          <p:spPr>
            <a:xfrm>
              <a:off x="4856024" y="3625653"/>
              <a:ext cx="944700" cy="663300"/>
            </a:xfrm>
            <a:prstGeom prst="trapezoid">
              <a:avLst>
                <a:gd name="adj" fmla="val 25000"/>
              </a:avLst>
            </a:prstGeom>
            <a:solidFill>
              <a:srgbClr val="E7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5"/>
            <p:cNvSpPr/>
            <p:nvPr/>
          </p:nvSpPr>
          <p:spPr>
            <a:xfrm rot="10800000">
              <a:off x="4953871" y="3681997"/>
              <a:ext cx="400200" cy="606600"/>
            </a:xfrm>
            <a:prstGeom prst="triangle">
              <a:avLst>
                <a:gd name="adj" fmla="val 96745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5"/>
            <p:cNvSpPr/>
            <p:nvPr/>
          </p:nvSpPr>
          <p:spPr>
            <a:xfrm>
              <a:off x="4767796" y="3681816"/>
              <a:ext cx="163500" cy="606600"/>
            </a:xfrm>
            <a:prstGeom prst="triangle">
              <a:avLst>
                <a:gd name="adj" fmla="val 98558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5"/>
            <p:cNvSpPr/>
            <p:nvPr/>
          </p:nvSpPr>
          <p:spPr>
            <a:xfrm rot="10800000">
              <a:off x="4678237" y="4276102"/>
              <a:ext cx="1210800" cy="45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5"/>
            <p:cNvSpPr/>
            <p:nvPr/>
          </p:nvSpPr>
          <p:spPr>
            <a:xfrm rot="10800000">
              <a:off x="4668343" y="4283738"/>
              <a:ext cx="1230600" cy="45600"/>
            </a:xfrm>
            <a:prstGeom prst="roundRect">
              <a:avLst>
                <a:gd name="adj" fmla="val 50000"/>
              </a:avLst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5"/>
            <p:cNvSpPr/>
            <p:nvPr/>
          </p:nvSpPr>
          <p:spPr>
            <a:xfrm>
              <a:off x="4926950" y="3681915"/>
              <a:ext cx="42900" cy="5943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5"/>
            <p:cNvSpPr/>
            <p:nvPr/>
          </p:nvSpPr>
          <p:spPr>
            <a:xfrm>
              <a:off x="3553042" y="1674645"/>
              <a:ext cx="3461100" cy="2014500"/>
            </a:xfrm>
            <a:prstGeom prst="roundRect">
              <a:avLst>
                <a:gd name="adj" fmla="val 1882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5"/>
            <p:cNvSpPr/>
            <p:nvPr/>
          </p:nvSpPr>
          <p:spPr>
            <a:xfrm>
              <a:off x="3553042" y="1657806"/>
              <a:ext cx="3461100" cy="2014500"/>
            </a:xfrm>
            <a:prstGeom prst="roundRect">
              <a:avLst>
                <a:gd name="adj" fmla="val 1764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" name="Google Shape;304;p25"/>
          <p:cNvSpPr/>
          <p:nvPr/>
        </p:nvSpPr>
        <p:spPr>
          <a:xfrm flipH="1">
            <a:off x="3569929" y="1714948"/>
            <a:ext cx="3356400" cy="19101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5" name="Google Shape;30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1359" y="1714950"/>
            <a:ext cx="3109500" cy="19101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446</Words>
  <Application>Microsoft Office PowerPoint</Application>
  <PresentationFormat>Προβολή στην οθόνη (16:9)</PresentationFormat>
  <Paragraphs>73</Paragraphs>
  <Slides>14</Slides>
  <Notes>14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14</vt:i4>
      </vt:variant>
    </vt:vector>
  </HeadingPairs>
  <TitlesOfParts>
    <vt:vector size="18" baseType="lpstr">
      <vt:lpstr>Lato</vt:lpstr>
      <vt:lpstr>Arial</vt:lpstr>
      <vt:lpstr>Montserrat</vt:lpstr>
      <vt:lpstr>Focus</vt:lpstr>
      <vt:lpstr>Technology Connects Us All</vt:lpstr>
      <vt:lpstr>Applications for all </vt:lpstr>
      <vt:lpstr>Voice Access (Android)</vt:lpstr>
      <vt:lpstr>Pros and Cons</vt:lpstr>
      <vt:lpstr>Seeing AI (iOS)</vt:lpstr>
      <vt:lpstr>Pros and cons</vt:lpstr>
      <vt:lpstr>Ava (iOS &amp; Android)</vt:lpstr>
      <vt:lpstr>Pros:  High transcription accuracy Works in group conversations Supports multiple languages </vt:lpstr>
      <vt:lpstr>Be My Eyes (iOS &amp; Android)</vt:lpstr>
      <vt:lpstr>Pros and Cons</vt:lpstr>
      <vt:lpstr>EVA Facial Mouse (Android)</vt:lpstr>
      <vt:lpstr>Pros and Cons</vt:lpstr>
      <vt:lpstr>Conclusion  These applications significantly enhance accessibility for individuals with disabilities .  Choosing the right solution depends on personal needs, device compatibility,  and available resources. Innovations in assistive technology continue to improve accessibility and independence. 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stelios karapiperis</dc:creator>
  <cp:lastModifiedBy>stelios karapiperis</cp:lastModifiedBy>
  <cp:revision>3</cp:revision>
  <dcterms:modified xsi:type="dcterms:W3CDTF">2025-05-20T18:56:07Z</dcterms:modified>
</cp:coreProperties>
</file>