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66" r:id="rId2"/>
    <p:sldId id="267" r:id="rId3"/>
    <p:sldId id="256" r:id="rId4"/>
    <p:sldId id="257" r:id="rId5"/>
    <p:sldId id="258" r:id="rId6"/>
    <p:sldId id="259" r:id="rId7"/>
    <p:sldId id="260" r:id="rId8"/>
    <p:sldId id="261" r:id="rId9"/>
    <p:sldId id="262" r:id="rId10"/>
    <p:sldId id="263" r:id="rId11"/>
    <p:sldId id="264" r:id="rId12"/>
    <p:sldId id="265" r:id="rId13"/>
    <p:sldId id="268" r:id="rId14"/>
  </p:sldIdLst>
  <p:sldSz cx="14630400" cy="8229600"/>
  <p:notesSz cx="8229600" cy="14630400"/>
  <p:embeddedFontLst>
    <p:embeddedFont>
      <p:font typeface="Gelasio" panose="020B0604020202020204" charset="0"/>
      <p:regular r:id="rId16"/>
    </p:embeddedFont>
    <p:embeddedFont>
      <p:font typeface="Gelasio Semi Bold" panose="020B0604020202020204"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9" d="100"/>
          <a:sy n="89" d="100"/>
        </p:scale>
        <p:origin x="56" y="268"/>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51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txBody>
          <a:bodyPr/>
          <a:lstStyle/>
          <a:p>
            <a:endParaRPr lang="it-IT"/>
          </a:p>
        </p:txBody>
      </p:sp>
      <p:sp>
        <p:nvSpPr>
          <p:cNvPr id="3" name="Shape 1"/>
          <p:cNvSpPr/>
          <p:nvPr/>
        </p:nvSpPr>
        <p:spPr>
          <a:xfrm>
            <a:off x="0" y="0"/>
            <a:ext cx="14630400" cy="8229600"/>
          </a:xfrm>
          <a:prstGeom prst="rect">
            <a:avLst/>
          </a:prstGeom>
          <a:solidFill>
            <a:srgbClr val="F9F6F0"/>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logo, Carattere&#10;&#10;Il contenuto generato dall'IA potrebbe non essere corretto.">
            <a:extLst>
              <a:ext uri="{FF2B5EF4-FFF2-40B4-BE49-F238E27FC236}">
                <a16:creationId xmlns:a16="http://schemas.microsoft.com/office/drawing/2014/main" id="{2689D845-335E-3182-ABEB-C7067208C92D}"/>
              </a:ext>
            </a:extLst>
          </p:cNvPr>
          <p:cNvPicPr>
            <a:picLocks noChangeAspect="1"/>
          </p:cNvPicPr>
          <p:nvPr/>
        </p:nvPicPr>
        <p:blipFill>
          <a:blip r:embed="rId2"/>
          <a:stretch>
            <a:fillRect/>
          </a:stretch>
        </p:blipFill>
        <p:spPr>
          <a:xfrm>
            <a:off x="85037" y="0"/>
            <a:ext cx="14460326" cy="8229600"/>
          </a:xfrm>
          <a:prstGeom prst="rect">
            <a:avLst/>
          </a:prstGeom>
        </p:spPr>
      </p:pic>
    </p:spTree>
    <p:extLst>
      <p:ext uri="{BB962C8B-B14F-4D97-AF65-F5344CB8AC3E}">
        <p14:creationId xmlns:p14="http://schemas.microsoft.com/office/powerpoint/2010/main" val="424326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2049423"/>
            <a:ext cx="9198173" cy="708779"/>
          </a:xfrm>
          <a:prstGeom prst="rect">
            <a:avLst/>
          </a:prstGeom>
          <a:noFill/>
          <a:ln/>
        </p:spPr>
        <p:txBody>
          <a:bodyPr wrap="none" lIns="0" tIns="0" rIns="0" bIns="0" rtlCol="0" anchor="t"/>
          <a:lstStyle/>
          <a:p>
            <a:pPr>
              <a:lnSpc>
                <a:spcPts val="5550"/>
              </a:lnSpc>
            </a:pPr>
            <a:r>
              <a:rPr lang="it-IT" sz="4800" dirty="0" err="1">
                <a:latin typeface="Gelasio Semi Bold" charset="0"/>
                <a:cs typeface="Gelasio Semi Bold" charset="0"/>
              </a:rPr>
              <a:t>Sustainable</a:t>
            </a:r>
            <a:r>
              <a:rPr lang="it-IT" sz="4800" dirty="0">
                <a:latin typeface="Gelasio Semi Bold" charset="0"/>
                <a:cs typeface="Gelasio Semi Bold" charset="0"/>
              </a:rPr>
              <a:t> </a:t>
            </a:r>
            <a:r>
              <a:rPr lang="it-IT" sz="4800" dirty="0" err="1">
                <a:latin typeface="Gelasio Semi Bold" charset="0"/>
                <a:cs typeface="Gelasio Semi Bold" charset="0"/>
              </a:rPr>
              <a:t>Habits</a:t>
            </a:r>
            <a:r>
              <a:rPr lang="it-IT" sz="4800" dirty="0">
                <a:latin typeface="Gelasio Semi Bold" charset="0"/>
                <a:cs typeface="Gelasio Semi Bold" charset="0"/>
              </a:rPr>
              <a:t> </a:t>
            </a:r>
            <a:r>
              <a:rPr lang="it-IT" sz="4800" dirty="0" err="1">
                <a:latin typeface="Gelasio Semi Bold" charset="0"/>
                <a:cs typeface="Gelasio Semi Bold" charset="0"/>
              </a:rPr>
              <a:t>to</a:t>
            </a:r>
            <a:r>
              <a:rPr lang="it-IT" sz="4800" dirty="0">
                <a:latin typeface="Gelasio Semi Bold" charset="0"/>
                <a:cs typeface="Gelasio Semi Bold" charset="0"/>
              </a:rPr>
              <a:t> </a:t>
            </a:r>
            <a:r>
              <a:rPr lang="it-IT" sz="4800" dirty="0" err="1">
                <a:latin typeface="Gelasio Semi Bold" charset="0"/>
                <a:cs typeface="Gelasio Semi Bold" charset="0"/>
              </a:rPr>
              <a:t>Adopt</a:t>
            </a:r>
            <a:endParaRPr lang="en-US" sz="4450" dirty="0">
              <a:latin typeface="Gelasio Semi Bold" charset="0"/>
              <a:cs typeface="Gelasio Semi Bold" charset="0"/>
            </a:endParaRPr>
          </a:p>
        </p:txBody>
      </p:sp>
      <p:sp>
        <p:nvSpPr>
          <p:cNvPr id="4" name="Text 1"/>
          <p:cNvSpPr/>
          <p:nvPr/>
        </p:nvSpPr>
        <p:spPr>
          <a:xfrm>
            <a:off x="793790" y="3098363"/>
            <a:ext cx="9385221" cy="362903"/>
          </a:xfrm>
          <a:prstGeom prst="rect">
            <a:avLst/>
          </a:prstGeom>
          <a:noFill/>
          <a:ln/>
        </p:spPr>
        <p:txBody>
          <a:bodyPr wrap="none" lIns="0" tIns="0" rIns="0" bIns="0" rtlCol="0" anchor="t"/>
          <a:lstStyle/>
          <a:p>
            <a:pPr>
              <a:lnSpc>
                <a:spcPts val="2850"/>
              </a:lnSpc>
            </a:pPr>
            <a:r>
              <a:rPr lang="en-US" sz="1600" dirty="0"/>
              <a:t> </a:t>
            </a:r>
            <a:r>
              <a:rPr lang="en-US" sz="1600" dirty="0">
                <a:latin typeface="Gelasio Semi Bold" charset="0"/>
                <a:cs typeface="Gelasio Semi Bold" charset="0"/>
              </a:rPr>
              <a:t>Small daily changes can make a big difference.</a:t>
            </a:r>
            <a:endParaRPr lang="en-US" sz="1750" dirty="0">
              <a:latin typeface="Gelasio Semi Bold" charset="0"/>
              <a:cs typeface="Gelasio Semi Bold" charset="0"/>
            </a:endParaRPr>
          </a:p>
        </p:txBody>
      </p:sp>
      <p:sp>
        <p:nvSpPr>
          <p:cNvPr id="5" name="Text 2"/>
          <p:cNvSpPr/>
          <p:nvPr/>
        </p:nvSpPr>
        <p:spPr>
          <a:xfrm>
            <a:off x="793790" y="3943231"/>
            <a:ext cx="2561273" cy="354330"/>
          </a:xfrm>
          <a:prstGeom prst="rect">
            <a:avLst/>
          </a:prstGeom>
          <a:noFill/>
          <a:ln/>
        </p:spPr>
        <p:txBody>
          <a:bodyPr wrap="none" lIns="0" tIns="0" rIns="0" bIns="0" rtlCol="0" anchor="t"/>
          <a:lstStyle/>
          <a:p>
            <a:pPr>
              <a:lnSpc>
                <a:spcPts val="2750"/>
              </a:lnSpc>
            </a:pPr>
            <a:r>
              <a:rPr lang="it-IT" sz="2400" dirty="0" err="1">
                <a:latin typeface="Gelasio Semi Bold" charset="0"/>
                <a:cs typeface="Gelasio Semi Bold" charset="0"/>
              </a:rPr>
              <a:t>Plan</a:t>
            </a:r>
            <a:r>
              <a:rPr lang="it-IT" sz="2400" dirty="0">
                <a:latin typeface="Gelasio Semi Bold" charset="0"/>
                <a:cs typeface="Gelasio Semi Bold" charset="0"/>
              </a:rPr>
              <a:t> </a:t>
            </a:r>
            <a:r>
              <a:rPr lang="it-IT" sz="2400" dirty="0" err="1">
                <a:latin typeface="Gelasio Semi Bold" charset="0"/>
                <a:cs typeface="Gelasio Semi Bold" charset="0"/>
              </a:rPr>
              <a:t>Your</a:t>
            </a:r>
            <a:r>
              <a:rPr lang="it-IT" sz="2400" dirty="0">
                <a:latin typeface="Gelasio Semi Bold" charset="0"/>
                <a:cs typeface="Gelasio Semi Bold" charset="0"/>
              </a:rPr>
              <a:t> </a:t>
            </a:r>
            <a:r>
              <a:rPr lang="it-IT" sz="2400" dirty="0" err="1">
                <a:latin typeface="Gelasio Semi Bold" charset="0"/>
                <a:cs typeface="Gelasio Semi Bold" charset="0"/>
              </a:rPr>
              <a:t>Meals</a:t>
            </a:r>
            <a:r>
              <a:rPr lang="en-US" sz="2200" dirty="0">
                <a:solidFill>
                  <a:srgbClr val="484237"/>
                </a:solidFill>
                <a:latin typeface="Gelasio Semi Bold" charset="0"/>
                <a:ea typeface="Gelasio Semi Bold" pitchFamily="34" charset="-122"/>
                <a:cs typeface="Gelasio Semi Bold" charset="0"/>
              </a:rPr>
              <a:t> </a:t>
            </a:r>
            <a:endParaRPr lang="en-US" sz="2200" dirty="0">
              <a:latin typeface="Gelasio Semi Bold" charset="0"/>
              <a:cs typeface="Gelasio Semi Bold" charset="0"/>
            </a:endParaRPr>
          </a:p>
        </p:txBody>
      </p:sp>
      <p:sp>
        <p:nvSpPr>
          <p:cNvPr id="6" name="Text 3"/>
          <p:cNvSpPr/>
          <p:nvPr/>
        </p:nvSpPr>
        <p:spPr>
          <a:xfrm>
            <a:off x="793790" y="4524375"/>
            <a:ext cx="2561273" cy="1451610"/>
          </a:xfrm>
          <a:prstGeom prst="rect">
            <a:avLst/>
          </a:prstGeom>
          <a:noFill/>
          <a:ln/>
        </p:spPr>
        <p:txBody>
          <a:bodyPr wrap="square" lIns="0" tIns="0" rIns="0" bIns="0" rtlCol="0" anchor="t"/>
          <a:lstStyle/>
          <a:p>
            <a:pPr>
              <a:lnSpc>
                <a:spcPts val="2850"/>
              </a:lnSpc>
            </a:pPr>
            <a:r>
              <a:rPr lang="en-US" sz="1600" dirty="0">
                <a:latin typeface="Gelasio Semi Bold" charset="0"/>
                <a:cs typeface="Gelasio Semi Bold" charset="0"/>
              </a:rPr>
              <a:t>Organize weekly menus to avoid impulse purchases and waste</a:t>
            </a:r>
            <a:endParaRPr lang="en-US" sz="1750" dirty="0">
              <a:latin typeface="Gelasio Semi Bold" charset="0"/>
              <a:cs typeface="Gelasio Semi Bold" charset="0"/>
            </a:endParaRPr>
          </a:p>
        </p:txBody>
      </p:sp>
      <p:sp>
        <p:nvSpPr>
          <p:cNvPr id="7" name="Text 4"/>
          <p:cNvSpPr/>
          <p:nvPr/>
        </p:nvSpPr>
        <p:spPr>
          <a:xfrm>
            <a:off x="3916085" y="3943231"/>
            <a:ext cx="2858453" cy="708660"/>
          </a:xfrm>
          <a:prstGeom prst="rect">
            <a:avLst/>
          </a:prstGeom>
          <a:noFill/>
          <a:ln/>
        </p:spPr>
        <p:txBody>
          <a:bodyPr wrap="square" lIns="0" tIns="0" rIns="0" bIns="0" rtlCol="0" anchor="t"/>
          <a:lstStyle/>
          <a:p>
            <a:pPr>
              <a:lnSpc>
                <a:spcPts val="2750"/>
              </a:lnSpc>
            </a:pPr>
            <a:r>
              <a:rPr lang="it-IT" sz="2400" dirty="0">
                <a:latin typeface="Gelasio Semi Bold" charset="0"/>
                <a:cs typeface="Gelasio Semi Bold" charset="0"/>
              </a:rPr>
              <a:t>Buy </a:t>
            </a:r>
            <a:r>
              <a:rPr lang="it-IT" sz="2400" dirty="0" err="1">
                <a:latin typeface="Gelasio Semi Bold" charset="0"/>
                <a:cs typeface="Gelasio Semi Bold" charset="0"/>
              </a:rPr>
              <a:t>Consciously</a:t>
            </a:r>
            <a:endParaRPr lang="en-US" sz="2200" dirty="0">
              <a:latin typeface="Gelasio Semi Bold" charset="0"/>
              <a:cs typeface="Gelasio Semi Bold" charset="0"/>
            </a:endParaRPr>
          </a:p>
        </p:txBody>
      </p:sp>
      <p:sp>
        <p:nvSpPr>
          <p:cNvPr id="8" name="Text 5"/>
          <p:cNvSpPr/>
          <p:nvPr/>
        </p:nvSpPr>
        <p:spPr>
          <a:xfrm>
            <a:off x="3916085" y="4878705"/>
            <a:ext cx="2858453" cy="1088708"/>
          </a:xfrm>
          <a:prstGeom prst="rect">
            <a:avLst/>
          </a:prstGeom>
          <a:noFill/>
          <a:ln/>
        </p:spPr>
        <p:txBody>
          <a:bodyPr wrap="square" lIns="0" tIns="0" rIns="0" bIns="0" rtlCol="0" anchor="t"/>
          <a:lstStyle/>
          <a:p>
            <a:pPr>
              <a:lnSpc>
                <a:spcPts val="2850"/>
              </a:lnSpc>
            </a:pPr>
            <a:r>
              <a:rPr lang="en-US" sz="1600" dirty="0">
                <a:latin typeface="Gelasio Semi Bold" charset="0"/>
                <a:cs typeface="Gelasio Semi Bold" charset="0"/>
              </a:rPr>
              <a:t>Prefer loose products or products with minimal and recyclable packaging</a:t>
            </a:r>
            <a:endParaRPr lang="en-US" sz="1750" dirty="0">
              <a:latin typeface="Gelasio Semi Bold" charset="0"/>
              <a:cs typeface="Gelasio Semi Bold" charset="0"/>
            </a:endParaRPr>
          </a:p>
        </p:txBody>
      </p:sp>
      <p:sp>
        <p:nvSpPr>
          <p:cNvPr id="9" name="Text 6"/>
          <p:cNvSpPr/>
          <p:nvPr/>
        </p:nvSpPr>
        <p:spPr>
          <a:xfrm>
            <a:off x="7335560" y="3943231"/>
            <a:ext cx="2858453" cy="708660"/>
          </a:xfrm>
          <a:prstGeom prst="rect">
            <a:avLst/>
          </a:prstGeom>
          <a:noFill/>
          <a:ln/>
        </p:spPr>
        <p:txBody>
          <a:bodyPr wrap="square" lIns="0" tIns="0" rIns="0" bIns="0" rtlCol="0" anchor="t"/>
          <a:lstStyle/>
          <a:p>
            <a:pPr>
              <a:lnSpc>
                <a:spcPts val="2750"/>
              </a:lnSpc>
            </a:pPr>
            <a:r>
              <a:rPr lang="it-IT" sz="2400" dirty="0">
                <a:latin typeface="Gelasio Semi Bold" charset="0"/>
                <a:cs typeface="Gelasio Semi Bold" charset="0"/>
              </a:rPr>
              <a:t>Cook </a:t>
            </a:r>
            <a:r>
              <a:rPr lang="it-IT" sz="2400" dirty="0" err="1">
                <a:latin typeface="Gelasio Semi Bold" charset="0"/>
                <a:cs typeface="Gelasio Semi Bold" charset="0"/>
              </a:rPr>
              <a:t>Creatively</a:t>
            </a:r>
            <a:endParaRPr lang="en-US" sz="2200" dirty="0">
              <a:latin typeface="Gelasio Semi Bold" charset="0"/>
              <a:cs typeface="Gelasio Semi Bold" charset="0"/>
            </a:endParaRPr>
          </a:p>
        </p:txBody>
      </p:sp>
      <p:sp>
        <p:nvSpPr>
          <p:cNvPr id="10" name="Text 7"/>
          <p:cNvSpPr/>
          <p:nvPr/>
        </p:nvSpPr>
        <p:spPr>
          <a:xfrm>
            <a:off x="7335560" y="4878705"/>
            <a:ext cx="2858453" cy="1088708"/>
          </a:xfrm>
          <a:prstGeom prst="rect">
            <a:avLst/>
          </a:prstGeom>
          <a:noFill/>
          <a:ln/>
        </p:spPr>
        <p:txBody>
          <a:bodyPr wrap="square" lIns="0" tIns="0" rIns="0" bIns="0" rtlCol="0" anchor="t"/>
          <a:lstStyle/>
          <a:p>
            <a:pPr>
              <a:lnSpc>
                <a:spcPts val="2850"/>
              </a:lnSpc>
            </a:pPr>
            <a:r>
              <a:rPr lang="en-US" sz="1600" dirty="0">
                <a:latin typeface="Gelasio Semi Bold" charset="0"/>
                <a:cs typeface="Gelasio Semi Bold" charset="0"/>
              </a:rPr>
              <a:t>Transform leftovers into new recipes, giving new life to ingredients.</a:t>
            </a:r>
            <a:endParaRPr lang="en-US" sz="1750" dirty="0">
              <a:latin typeface="Gelasio Semi Bold" charset="0"/>
              <a:cs typeface="Gelasio Semi Bold" charset="0"/>
            </a:endParaRPr>
          </a:p>
        </p:txBody>
      </p:sp>
      <p:sp>
        <p:nvSpPr>
          <p:cNvPr id="6145" name="Rectangle 1"/>
          <p:cNvSpPr>
            <a:spLocks noChangeArrowheads="1"/>
          </p:cNvSpPr>
          <p:nvPr/>
        </p:nvSpPr>
        <p:spPr bwMode="auto">
          <a:xfrm>
            <a:off x="0" y="0"/>
            <a:ext cx="65" cy="232129"/>
          </a:xfrm>
          <a:prstGeom prst="rect">
            <a:avLst/>
          </a:prstGeom>
          <a:solidFill>
            <a:srgbClr val="F8F9FA"/>
          </a:solidFill>
          <a:ln w="9525">
            <a:noFill/>
            <a:miter lim="800000"/>
            <a:headEnd/>
            <a:tailEnd/>
          </a:ln>
          <a:effectLst/>
        </p:spPr>
        <p:txBody>
          <a:bodyPr vert="horz" wrap="none" lIns="0" tIns="-22218" rIns="0" bIns="-2221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743"/>
          </a:xfrm>
          <a:prstGeom prst="rect">
            <a:avLst/>
          </a:prstGeom>
        </p:spPr>
      </p:pic>
      <p:sp>
        <p:nvSpPr>
          <p:cNvPr id="3" name="Text 0"/>
          <p:cNvSpPr/>
          <p:nvPr/>
        </p:nvSpPr>
        <p:spPr>
          <a:xfrm>
            <a:off x="769620" y="604718"/>
            <a:ext cx="7604760" cy="1374219"/>
          </a:xfrm>
          <a:prstGeom prst="rect">
            <a:avLst/>
          </a:prstGeom>
          <a:noFill/>
          <a:ln/>
        </p:spPr>
        <p:txBody>
          <a:bodyPr wrap="square" lIns="0" tIns="0" rIns="0" bIns="0" rtlCol="0" anchor="t"/>
          <a:lstStyle/>
          <a:p>
            <a:pPr>
              <a:lnSpc>
                <a:spcPts val="5400"/>
              </a:lnSpc>
            </a:pPr>
            <a:r>
              <a:rPr lang="en-US" sz="4400" dirty="0">
                <a:latin typeface="Gelasio Semi Bold" charset="0"/>
                <a:cs typeface="Gelasio Semi Bold" charset="0"/>
              </a:rPr>
              <a:t>Future Without Waste: Let's Act Now</a:t>
            </a:r>
            <a:endParaRPr lang="en-US" sz="4300" dirty="0">
              <a:latin typeface="Gelasio Semi Bold" charset="0"/>
              <a:cs typeface="Gelasio Semi Bold" charset="0"/>
            </a:endParaRPr>
          </a:p>
        </p:txBody>
      </p:sp>
      <p:sp>
        <p:nvSpPr>
          <p:cNvPr id="4" name="Text 1"/>
          <p:cNvSpPr/>
          <p:nvPr/>
        </p:nvSpPr>
        <p:spPr>
          <a:xfrm>
            <a:off x="769620" y="2308741"/>
            <a:ext cx="7604760" cy="703659"/>
          </a:xfrm>
          <a:prstGeom prst="rect">
            <a:avLst/>
          </a:prstGeom>
          <a:noFill/>
          <a:ln/>
        </p:spPr>
        <p:txBody>
          <a:bodyPr wrap="square" lIns="0" tIns="0" rIns="0" bIns="0" rtlCol="0" anchor="t"/>
          <a:lstStyle/>
          <a:p>
            <a:pPr>
              <a:lnSpc>
                <a:spcPts val="2750"/>
              </a:lnSpc>
            </a:pPr>
            <a:r>
              <a:rPr lang="en-US" sz="1600" dirty="0">
                <a:latin typeface="Gelasio Semi Bold" charset="0"/>
                <a:cs typeface="Gelasio Semi Bold" charset="0"/>
              </a:rPr>
              <a:t>Every action we take counts towards a more sustainable future. Reducing waste is a duty towards the planet.</a:t>
            </a:r>
            <a:endParaRPr lang="en-US" sz="1700" dirty="0">
              <a:latin typeface="Gelasio Semi Bold" charset="0"/>
              <a:cs typeface="Gelasio Semi Bold" charset="0"/>
            </a:endParaRPr>
          </a:p>
        </p:txBody>
      </p:sp>
      <p:sp>
        <p:nvSpPr>
          <p:cNvPr id="5" name="Text 2"/>
          <p:cNvSpPr/>
          <p:nvPr/>
        </p:nvSpPr>
        <p:spPr>
          <a:xfrm>
            <a:off x="769620" y="3259693"/>
            <a:ext cx="7604760" cy="351830"/>
          </a:xfrm>
          <a:prstGeom prst="rect">
            <a:avLst/>
          </a:prstGeom>
          <a:noFill/>
          <a:ln/>
        </p:spPr>
        <p:txBody>
          <a:bodyPr wrap="none" lIns="0" tIns="0" rIns="0" bIns="0" rtlCol="0" anchor="t"/>
          <a:lstStyle/>
          <a:p>
            <a:pPr>
              <a:lnSpc>
                <a:spcPts val="2750"/>
              </a:lnSpc>
            </a:pPr>
            <a:r>
              <a:rPr lang="en-US" sz="1600" dirty="0">
                <a:latin typeface="Gelasio Semi Bold" charset="0"/>
                <a:cs typeface="Gelasio Semi Bold" charset="0"/>
              </a:rPr>
              <a:t>Let's start making a difference today with small daily gestures.</a:t>
            </a:r>
            <a:endParaRPr lang="en-US" sz="1700" dirty="0">
              <a:latin typeface="Gelasio Semi Bold" charset="0"/>
              <a:cs typeface="Gelasio Semi Bold" charset="0"/>
            </a:endParaRPr>
          </a:p>
        </p:txBody>
      </p:sp>
      <p:sp>
        <p:nvSpPr>
          <p:cNvPr id="6" name="Shape 3"/>
          <p:cNvSpPr/>
          <p:nvPr/>
        </p:nvSpPr>
        <p:spPr>
          <a:xfrm>
            <a:off x="769620" y="4106108"/>
            <a:ext cx="494705" cy="494705"/>
          </a:xfrm>
          <a:prstGeom prst="roundRect">
            <a:avLst>
              <a:gd name="adj" fmla="val 6668"/>
            </a:avLst>
          </a:prstGeom>
          <a:solidFill>
            <a:srgbClr val="EEE8DD"/>
          </a:solidFill>
          <a:ln/>
        </p:spPr>
        <p:txBody>
          <a:bodyPr/>
          <a:lstStyle/>
          <a:p>
            <a:endParaRPr lang="es-ES"/>
          </a:p>
        </p:txBody>
      </p:sp>
      <p:sp>
        <p:nvSpPr>
          <p:cNvPr id="7" name="Text 4"/>
          <p:cNvSpPr/>
          <p:nvPr/>
        </p:nvSpPr>
        <p:spPr>
          <a:xfrm>
            <a:off x="939165" y="4188500"/>
            <a:ext cx="155615" cy="329803"/>
          </a:xfrm>
          <a:prstGeom prst="rect">
            <a:avLst/>
          </a:prstGeom>
          <a:noFill/>
          <a:ln/>
        </p:spPr>
        <p:txBody>
          <a:bodyPr wrap="none" lIns="0" tIns="0" rIns="0" bIns="0" rtlCol="0" anchor="t"/>
          <a:lstStyle/>
          <a:p>
            <a:pPr marL="0" indent="0" algn="ctr">
              <a:lnSpc>
                <a:spcPts val="2550"/>
              </a:lnSpc>
              <a:buNone/>
            </a:pPr>
            <a:r>
              <a:rPr lang="en-US" sz="2550" dirty="0">
                <a:solidFill>
                  <a:srgbClr val="746558"/>
                </a:solidFill>
                <a:latin typeface="Gelasio Semi Bold" pitchFamily="34" charset="0"/>
                <a:ea typeface="Gelasio Semi Bold" pitchFamily="34" charset="-122"/>
                <a:cs typeface="Gelasio Semi Bold" pitchFamily="34" charset="-120"/>
              </a:rPr>
              <a:t>1</a:t>
            </a:r>
            <a:endParaRPr lang="en-US" sz="2550" dirty="0"/>
          </a:p>
        </p:txBody>
      </p:sp>
      <p:sp>
        <p:nvSpPr>
          <p:cNvPr id="8" name="Text 5"/>
          <p:cNvSpPr/>
          <p:nvPr/>
        </p:nvSpPr>
        <p:spPr>
          <a:xfrm>
            <a:off x="1484114" y="4106108"/>
            <a:ext cx="2977991" cy="687229"/>
          </a:xfrm>
          <a:prstGeom prst="rect">
            <a:avLst/>
          </a:prstGeom>
          <a:noFill/>
          <a:ln/>
        </p:spPr>
        <p:txBody>
          <a:bodyPr wrap="square" lIns="0" tIns="0" rIns="0" bIns="0" rtlCol="0" anchor="t"/>
          <a:lstStyle/>
          <a:p>
            <a:pPr>
              <a:lnSpc>
                <a:spcPts val="2700"/>
              </a:lnSpc>
            </a:pPr>
            <a:r>
              <a:rPr lang="it-IT" sz="2400" dirty="0" err="1">
                <a:latin typeface="Gelasio Semi Bold" charset="0"/>
                <a:cs typeface="Gelasio Semi Bold" charset="0"/>
              </a:rPr>
              <a:t>Adopt</a:t>
            </a:r>
            <a:r>
              <a:rPr lang="it-IT" sz="2400" dirty="0">
                <a:latin typeface="Gelasio Semi Bold" charset="0"/>
                <a:cs typeface="Gelasio Semi Bold" charset="0"/>
              </a:rPr>
              <a:t> </a:t>
            </a:r>
            <a:r>
              <a:rPr lang="it-IT" sz="2400" dirty="0" err="1">
                <a:latin typeface="Gelasio Semi Bold" charset="0"/>
                <a:cs typeface="Gelasio Semi Bold" charset="0"/>
              </a:rPr>
              <a:t>Mindful</a:t>
            </a:r>
            <a:r>
              <a:rPr lang="it-IT" sz="2400" dirty="0">
                <a:latin typeface="Gelasio Semi Bold" charset="0"/>
                <a:cs typeface="Gelasio Semi Bold" charset="0"/>
              </a:rPr>
              <a:t> </a:t>
            </a:r>
            <a:r>
              <a:rPr lang="it-IT" sz="2400" dirty="0" err="1">
                <a:latin typeface="Gelasio Semi Bold" charset="0"/>
                <a:cs typeface="Gelasio Semi Bold" charset="0"/>
              </a:rPr>
              <a:t>Habits</a:t>
            </a:r>
            <a:endParaRPr lang="en-US" sz="2150" dirty="0">
              <a:latin typeface="Gelasio Semi Bold" charset="0"/>
              <a:cs typeface="Gelasio Semi Bold" charset="0"/>
            </a:endParaRPr>
          </a:p>
        </p:txBody>
      </p:sp>
      <p:sp>
        <p:nvSpPr>
          <p:cNvPr id="9" name="Text 6"/>
          <p:cNvSpPr/>
          <p:nvPr/>
        </p:nvSpPr>
        <p:spPr>
          <a:xfrm>
            <a:off x="1484114" y="4925258"/>
            <a:ext cx="2977991" cy="1055489"/>
          </a:xfrm>
          <a:prstGeom prst="rect">
            <a:avLst/>
          </a:prstGeom>
          <a:noFill/>
          <a:ln/>
        </p:spPr>
        <p:txBody>
          <a:bodyPr wrap="square" lIns="0" tIns="0" rIns="0" bIns="0" rtlCol="0" anchor="t"/>
          <a:lstStyle/>
          <a:p>
            <a:pPr>
              <a:lnSpc>
                <a:spcPts val="2750"/>
              </a:lnSpc>
            </a:pPr>
            <a:r>
              <a:rPr lang="en-US" sz="1600" dirty="0">
                <a:latin typeface="Gelasio Semi Bold" charset="0"/>
                <a:cs typeface="Gelasio Semi Bold" charset="0"/>
              </a:rPr>
              <a:t>Plan meals, shop smart, and cook creatively.</a:t>
            </a:r>
            <a:endParaRPr lang="en-US" sz="1700" dirty="0">
              <a:latin typeface="Gelasio Semi Bold" charset="0"/>
              <a:cs typeface="Gelasio Semi Bold" charset="0"/>
            </a:endParaRPr>
          </a:p>
        </p:txBody>
      </p:sp>
      <p:sp>
        <p:nvSpPr>
          <p:cNvPr id="10" name="Shape 7"/>
          <p:cNvSpPr/>
          <p:nvPr/>
        </p:nvSpPr>
        <p:spPr>
          <a:xfrm>
            <a:off x="4681895" y="4106108"/>
            <a:ext cx="494705" cy="494705"/>
          </a:xfrm>
          <a:prstGeom prst="roundRect">
            <a:avLst>
              <a:gd name="adj" fmla="val 6668"/>
            </a:avLst>
          </a:prstGeom>
          <a:solidFill>
            <a:srgbClr val="EEE8DD"/>
          </a:solidFill>
          <a:ln/>
        </p:spPr>
        <p:txBody>
          <a:bodyPr/>
          <a:lstStyle/>
          <a:p>
            <a:endParaRPr lang="es-ES"/>
          </a:p>
        </p:txBody>
      </p:sp>
      <p:sp>
        <p:nvSpPr>
          <p:cNvPr id="11" name="Text 8"/>
          <p:cNvSpPr/>
          <p:nvPr/>
        </p:nvSpPr>
        <p:spPr>
          <a:xfrm>
            <a:off x="4829294" y="4188500"/>
            <a:ext cx="199787" cy="329803"/>
          </a:xfrm>
          <a:prstGeom prst="rect">
            <a:avLst/>
          </a:prstGeom>
          <a:noFill/>
          <a:ln/>
        </p:spPr>
        <p:txBody>
          <a:bodyPr wrap="none" lIns="0" tIns="0" rIns="0" bIns="0" rtlCol="0" anchor="t"/>
          <a:lstStyle/>
          <a:p>
            <a:pPr marL="0" indent="0" algn="ctr">
              <a:lnSpc>
                <a:spcPts val="2550"/>
              </a:lnSpc>
              <a:buNone/>
            </a:pPr>
            <a:r>
              <a:rPr lang="en-US" sz="2550" dirty="0">
                <a:solidFill>
                  <a:srgbClr val="746558"/>
                </a:solidFill>
                <a:latin typeface="Gelasio Semi Bold" pitchFamily="34" charset="0"/>
                <a:ea typeface="Gelasio Semi Bold" pitchFamily="34" charset="-122"/>
                <a:cs typeface="Gelasio Semi Bold" pitchFamily="34" charset="-120"/>
              </a:rPr>
              <a:t>2</a:t>
            </a:r>
            <a:endParaRPr lang="en-US" sz="2550" dirty="0"/>
          </a:p>
        </p:txBody>
      </p:sp>
      <p:sp>
        <p:nvSpPr>
          <p:cNvPr id="12" name="Text 9"/>
          <p:cNvSpPr/>
          <p:nvPr/>
        </p:nvSpPr>
        <p:spPr>
          <a:xfrm>
            <a:off x="5396389" y="4106108"/>
            <a:ext cx="2977991" cy="687229"/>
          </a:xfrm>
          <a:prstGeom prst="rect">
            <a:avLst/>
          </a:prstGeom>
          <a:noFill/>
          <a:ln/>
        </p:spPr>
        <p:txBody>
          <a:bodyPr wrap="square" lIns="0" tIns="0" rIns="0" bIns="0" rtlCol="0" anchor="t"/>
          <a:lstStyle/>
          <a:p>
            <a:pPr>
              <a:lnSpc>
                <a:spcPts val="2700"/>
              </a:lnSpc>
            </a:pPr>
            <a:r>
              <a:rPr lang="it-IT" sz="2400" dirty="0">
                <a:latin typeface="Gelasio Semi Bold" charset="0"/>
                <a:cs typeface="Gelasio Semi Bold" charset="0"/>
              </a:rPr>
              <a:t>Involve the Community</a:t>
            </a:r>
            <a:endParaRPr lang="en-US" sz="2150" dirty="0">
              <a:latin typeface="Gelasio Semi Bold" charset="0"/>
              <a:cs typeface="Gelasio Semi Bold" charset="0"/>
            </a:endParaRPr>
          </a:p>
        </p:txBody>
      </p:sp>
      <p:sp>
        <p:nvSpPr>
          <p:cNvPr id="13" name="Text 10"/>
          <p:cNvSpPr/>
          <p:nvPr/>
        </p:nvSpPr>
        <p:spPr>
          <a:xfrm>
            <a:off x="5396389" y="4925258"/>
            <a:ext cx="2977991" cy="1055489"/>
          </a:xfrm>
          <a:prstGeom prst="rect">
            <a:avLst/>
          </a:prstGeom>
          <a:noFill/>
          <a:ln/>
        </p:spPr>
        <p:txBody>
          <a:bodyPr wrap="square" lIns="0" tIns="0" rIns="0" bIns="0" rtlCol="0" anchor="t"/>
          <a:lstStyle/>
          <a:p>
            <a:pPr>
              <a:lnSpc>
                <a:spcPts val="2750"/>
              </a:lnSpc>
            </a:pPr>
            <a:r>
              <a:rPr lang="en-US" sz="1700" dirty="0">
                <a:solidFill>
                  <a:srgbClr val="746558"/>
                </a:solidFill>
                <a:latin typeface="Gelasio" pitchFamily="34" charset="0"/>
                <a:ea typeface="Gelasio" pitchFamily="34" charset="-122"/>
                <a:cs typeface="Gelasio" pitchFamily="34" charset="-120"/>
              </a:rPr>
              <a:t> </a:t>
            </a:r>
            <a:r>
              <a:rPr lang="en-US" sz="1600" dirty="0">
                <a:latin typeface="Gelasio Semi Bold" charset="0"/>
                <a:cs typeface="Gelasio Semi Bold" charset="0"/>
              </a:rPr>
              <a:t>Share your knowledge and encourage others to reduce waste</a:t>
            </a:r>
            <a:r>
              <a:rPr lang="en-US" sz="1600" dirty="0"/>
              <a:t>.</a:t>
            </a:r>
            <a:endParaRPr lang="en-US" sz="1700" dirty="0"/>
          </a:p>
        </p:txBody>
      </p:sp>
      <p:sp>
        <p:nvSpPr>
          <p:cNvPr id="14" name="Shape 11"/>
          <p:cNvSpPr/>
          <p:nvPr/>
        </p:nvSpPr>
        <p:spPr>
          <a:xfrm>
            <a:off x="769620" y="6447830"/>
            <a:ext cx="494705" cy="494705"/>
          </a:xfrm>
          <a:prstGeom prst="roundRect">
            <a:avLst>
              <a:gd name="adj" fmla="val 6668"/>
            </a:avLst>
          </a:prstGeom>
          <a:solidFill>
            <a:srgbClr val="EEE8DD"/>
          </a:solidFill>
          <a:ln/>
        </p:spPr>
        <p:txBody>
          <a:bodyPr/>
          <a:lstStyle/>
          <a:p>
            <a:endParaRPr lang="es-ES"/>
          </a:p>
        </p:txBody>
      </p:sp>
      <p:sp>
        <p:nvSpPr>
          <p:cNvPr id="15" name="Text 12"/>
          <p:cNvSpPr/>
          <p:nvPr/>
        </p:nvSpPr>
        <p:spPr>
          <a:xfrm>
            <a:off x="917615" y="6530221"/>
            <a:ext cx="198715" cy="329803"/>
          </a:xfrm>
          <a:prstGeom prst="rect">
            <a:avLst/>
          </a:prstGeom>
          <a:noFill/>
          <a:ln/>
        </p:spPr>
        <p:txBody>
          <a:bodyPr wrap="none" lIns="0" tIns="0" rIns="0" bIns="0" rtlCol="0" anchor="t"/>
          <a:lstStyle/>
          <a:p>
            <a:pPr marL="0" indent="0" algn="ctr">
              <a:lnSpc>
                <a:spcPts val="2550"/>
              </a:lnSpc>
              <a:buNone/>
            </a:pPr>
            <a:r>
              <a:rPr lang="en-US" sz="2550" dirty="0">
                <a:solidFill>
                  <a:srgbClr val="746558"/>
                </a:solidFill>
                <a:latin typeface="Gelasio Semi Bold" pitchFamily="34" charset="0"/>
                <a:ea typeface="Gelasio Semi Bold" pitchFamily="34" charset="-122"/>
                <a:cs typeface="Gelasio Semi Bold" pitchFamily="34" charset="-120"/>
              </a:rPr>
              <a:t>3</a:t>
            </a:r>
            <a:endParaRPr lang="en-US" sz="2550" dirty="0"/>
          </a:p>
        </p:txBody>
      </p:sp>
      <p:sp>
        <p:nvSpPr>
          <p:cNvPr id="16" name="Text 13"/>
          <p:cNvSpPr/>
          <p:nvPr/>
        </p:nvSpPr>
        <p:spPr>
          <a:xfrm>
            <a:off x="1484114" y="6447830"/>
            <a:ext cx="4119205" cy="343614"/>
          </a:xfrm>
          <a:prstGeom prst="rect">
            <a:avLst/>
          </a:prstGeom>
          <a:noFill/>
          <a:ln/>
        </p:spPr>
        <p:txBody>
          <a:bodyPr wrap="none" lIns="0" tIns="0" rIns="0" bIns="0" rtlCol="0" anchor="t"/>
          <a:lstStyle/>
          <a:p>
            <a:pPr>
              <a:lnSpc>
                <a:spcPts val="2700"/>
              </a:lnSpc>
            </a:pPr>
            <a:r>
              <a:rPr lang="it-IT" sz="2400" dirty="0" err="1">
                <a:latin typeface="Gelasio Semi Bold" charset="0"/>
                <a:cs typeface="Gelasio Semi Bold" charset="0"/>
              </a:rPr>
              <a:t>Support</a:t>
            </a:r>
            <a:r>
              <a:rPr lang="it-IT" sz="2400" dirty="0">
                <a:latin typeface="Gelasio Semi Bold" charset="0"/>
                <a:cs typeface="Gelasio Semi Bold" charset="0"/>
              </a:rPr>
              <a:t> </a:t>
            </a:r>
            <a:r>
              <a:rPr lang="it-IT" sz="2400" dirty="0" err="1">
                <a:latin typeface="Gelasio Semi Bold" charset="0"/>
                <a:cs typeface="Gelasio Semi Bold" charset="0"/>
              </a:rPr>
              <a:t>Anti-Waste</a:t>
            </a:r>
            <a:r>
              <a:rPr lang="it-IT" sz="2400" dirty="0">
                <a:latin typeface="Gelasio Semi Bold" charset="0"/>
                <a:cs typeface="Gelasio Semi Bold" charset="0"/>
              </a:rPr>
              <a:t> </a:t>
            </a:r>
            <a:r>
              <a:rPr lang="it-IT" sz="2400" dirty="0" err="1">
                <a:latin typeface="Gelasio Semi Bold" charset="0"/>
                <a:cs typeface="Gelasio Semi Bold" charset="0"/>
              </a:rPr>
              <a:t>Initiatives</a:t>
            </a:r>
            <a:endParaRPr lang="en-US" sz="2150" dirty="0">
              <a:latin typeface="Gelasio Semi Bold" charset="0"/>
              <a:cs typeface="Gelasio Semi Bold" charset="0"/>
            </a:endParaRPr>
          </a:p>
        </p:txBody>
      </p:sp>
      <p:sp>
        <p:nvSpPr>
          <p:cNvPr id="17" name="Text 14"/>
          <p:cNvSpPr/>
          <p:nvPr/>
        </p:nvSpPr>
        <p:spPr>
          <a:xfrm>
            <a:off x="1484114" y="6923365"/>
            <a:ext cx="6890266" cy="703659"/>
          </a:xfrm>
          <a:prstGeom prst="rect">
            <a:avLst/>
          </a:prstGeom>
          <a:noFill/>
          <a:ln/>
        </p:spPr>
        <p:txBody>
          <a:bodyPr wrap="square" lIns="0" tIns="0" rIns="0" bIns="0" rtlCol="0" anchor="t"/>
          <a:lstStyle/>
          <a:p>
            <a:pPr>
              <a:lnSpc>
                <a:spcPts val="2750"/>
              </a:lnSpc>
            </a:pPr>
            <a:r>
              <a:rPr lang="en-US" sz="1600" dirty="0">
                <a:latin typeface="Gelasio Semi Bold" charset="0"/>
                <a:cs typeface="Gelasio Semi Bold" charset="0"/>
              </a:rPr>
              <a:t>Support companies and organizations committed to fighting food waste</a:t>
            </a:r>
            <a:endParaRPr lang="en-US" sz="1700" dirty="0">
              <a:latin typeface="Gelasio Semi Bold" charset="0"/>
              <a:cs typeface="Gelasio Semi Bold" charset="0"/>
            </a:endParaRPr>
          </a:p>
        </p:txBody>
      </p:sp>
      <p:sp>
        <p:nvSpPr>
          <p:cNvPr id="4097" name="Rectangle 1"/>
          <p:cNvSpPr>
            <a:spLocks noChangeArrowheads="1"/>
          </p:cNvSpPr>
          <p:nvPr/>
        </p:nvSpPr>
        <p:spPr bwMode="auto">
          <a:xfrm>
            <a:off x="0" y="0"/>
            <a:ext cx="121828" cy="278295"/>
          </a:xfrm>
          <a:prstGeom prst="rect">
            <a:avLst/>
          </a:prstGeom>
          <a:solidFill>
            <a:srgbClr val="F8F9FA"/>
          </a:solidFill>
          <a:ln w="9525">
            <a:noFill/>
            <a:miter lim="800000"/>
            <a:headEnd/>
            <a:tailEnd/>
          </a:ln>
          <a:effectLst/>
        </p:spPr>
        <p:txBody>
          <a:bodyPr vert="horz" wrap="none" lIns="0" tIns="-22218" rIns="0" bIns="-2221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dirty="0">
                <a:ln>
                  <a:noFill/>
                </a:ln>
                <a:solidFill>
                  <a:srgbClr val="1F1F1F"/>
                </a:solidFill>
                <a:effectLst/>
                <a:latin typeface="inherit"/>
                <a:cs typeface="Arial" pitchFamily="34" charset="0"/>
              </a:rPr>
              <a:t>.</a:t>
            </a:r>
            <a:r>
              <a:rPr kumimoji="0" lang="it-IT" sz="1300" b="0" i="0" u="none" strike="noStrike" cap="none" normalizeH="0" baseline="0" dirty="0">
                <a:ln>
                  <a:noFill/>
                </a:ln>
                <a:solidFill>
                  <a:schemeClr val="tx1"/>
                </a:solidFill>
                <a:effectLst/>
                <a:latin typeface="Arial" pitchFamily="34" charset="0"/>
                <a:cs typeface="Arial" pitchFamily="34" charset="0"/>
              </a:rPr>
              <a:t> </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3227427"/>
            <a:ext cx="5670590" cy="708779"/>
          </a:xfrm>
          <a:prstGeom prst="rect">
            <a:avLst/>
          </a:prstGeom>
          <a:noFill/>
          <a:ln/>
        </p:spPr>
        <p:txBody>
          <a:bodyPr wrap="none" lIns="0" tIns="0" rIns="0" bIns="0" rtlCol="0" anchor="t"/>
          <a:lstStyle/>
          <a:p>
            <a:pPr>
              <a:lnSpc>
                <a:spcPts val="5550"/>
              </a:lnSpc>
            </a:pPr>
            <a:r>
              <a:rPr lang="en-US" sz="4450" dirty="0">
                <a:solidFill>
                  <a:srgbClr val="484237"/>
                </a:solidFill>
                <a:latin typeface="Gelasio Semi Bold" pitchFamily="34" charset="0"/>
                <a:ea typeface="Gelasio Semi Bold" pitchFamily="34" charset="-122"/>
                <a:cs typeface="Gelasio Semi Bold" pitchFamily="34" charset="-120"/>
              </a:rPr>
              <a:t>THANK YOU</a:t>
            </a:r>
            <a:br>
              <a:rPr lang="it-IT" sz="4800" dirty="0"/>
            </a:br>
            <a:endParaRPr lang="en-US" sz="4450" dirty="0"/>
          </a:p>
        </p:txBody>
      </p:sp>
      <p:sp>
        <p:nvSpPr>
          <p:cNvPr id="4" name="Text 1"/>
          <p:cNvSpPr/>
          <p:nvPr/>
        </p:nvSpPr>
        <p:spPr>
          <a:xfrm>
            <a:off x="6280190" y="4276368"/>
            <a:ext cx="7556421" cy="725805"/>
          </a:xfrm>
          <a:prstGeom prst="rect">
            <a:avLst/>
          </a:prstGeom>
          <a:noFill/>
          <a:ln/>
        </p:spPr>
        <p:txBody>
          <a:bodyPr wrap="square" lIns="0" tIns="0" rIns="0" bIns="0" rtlCol="0" anchor="t"/>
          <a:lstStyle/>
          <a:p>
            <a:pPr>
              <a:lnSpc>
                <a:spcPts val="2850"/>
              </a:lnSpc>
            </a:pPr>
            <a:r>
              <a:rPr lang="en-US" sz="2000" dirty="0">
                <a:latin typeface="Gelasio Semi Bold" charset="0"/>
                <a:cs typeface="Gelasio Semi Bold" charset="0"/>
              </a:rPr>
              <a:t>Your commitment makes a difference. Together we can build a sustainable future.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nvironmental impact of food waste - Boomer Eco Crusader">
            <a:extLst>
              <a:ext uri="{FF2B5EF4-FFF2-40B4-BE49-F238E27FC236}">
                <a16:creationId xmlns:a16="http://schemas.microsoft.com/office/drawing/2014/main" id="{A55E7D80-1218-6424-ADB3-EFD6047ED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693" y="1014413"/>
            <a:ext cx="5715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A482CEA-CF30-3E79-2CDD-DACE7F47528A}"/>
              </a:ext>
            </a:extLst>
          </p:cNvPr>
          <p:cNvSpPr txBox="1"/>
          <p:nvPr/>
        </p:nvSpPr>
        <p:spPr>
          <a:xfrm>
            <a:off x="821531" y="4377007"/>
            <a:ext cx="7315200" cy="2800767"/>
          </a:xfrm>
          <a:prstGeom prst="rect">
            <a:avLst/>
          </a:prstGeom>
          <a:noFill/>
        </p:spPr>
        <p:txBody>
          <a:bodyPr wrap="square">
            <a:spAutoFit/>
          </a:bodyPr>
          <a:lstStyle/>
          <a:p>
            <a:r>
              <a:rPr lang="it-IT" sz="4400" b="1" dirty="0"/>
              <a:t>Project and </a:t>
            </a:r>
            <a:r>
              <a:rPr lang="it-IT" sz="4400" b="1" dirty="0" err="1"/>
              <a:t>presentation</a:t>
            </a:r>
            <a:r>
              <a:rPr lang="it-IT" sz="4400" b="1" dirty="0"/>
              <a:t> by:</a:t>
            </a:r>
            <a:br>
              <a:rPr lang="it-IT" sz="4400" dirty="0"/>
            </a:br>
            <a:r>
              <a:rPr lang="it-IT" sz="4400" i="1" dirty="0">
                <a:latin typeface="Times New Roman" panose="02020603050405020304" pitchFamily="18" charset="0"/>
                <a:cs typeface="Times New Roman" panose="02020603050405020304" pitchFamily="18" charset="0"/>
              </a:rPr>
              <a:t>Sara</a:t>
            </a:r>
            <a:r>
              <a:rPr lang="it-IT" sz="4400" i="1" dirty="0"/>
              <a:t> </a:t>
            </a:r>
            <a:r>
              <a:rPr lang="it-IT" sz="4400" i="1"/>
              <a:t>Fidah</a:t>
            </a:r>
            <a:endParaRPr lang="it-IT" sz="4400" i="1" dirty="0"/>
          </a:p>
          <a:p>
            <a:r>
              <a:rPr lang="it-IT" sz="4400" i="1" dirty="0"/>
              <a:t>Mariagrazia Pesce </a:t>
            </a:r>
          </a:p>
          <a:p>
            <a:r>
              <a:rPr lang="it-IT" sz="4400" i="1" dirty="0"/>
              <a:t>and Michele Todaro</a:t>
            </a:r>
            <a:endParaRPr lang="it-IT" sz="4400" dirty="0"/>
          </a:p>
        </p:txBody>
      </p:sp>
    </p:spTree>
    <p:extLst>
      <p:ext uri="{BB962C8B-B14F-4D97-AF65-F5344CB8AC3E}">
        <p14:creationId xmlns:p14="http://schemas.microsoft.com/office/powerpoint/2010/main" val="90536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24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14" y="576072"/>
            <a:ext cx="13485571" cy="70774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 Carattere, Blu elettrico, schermata&#10;&#10;Il contenuto generato dall'IA potrebbe non essere corretto.">
            <a:extLst>
              <a:ext uri="{FF2B5EF4-FFF2-40B4-BE49-F238E27FC236}">
                <a16:creationId xmlns:a16="http://schemas.microsoft.com/office/drawing/2014/main" id="{3EF79724-5325-DCAF-5857-0665C5A10492}"/>
              </a:ext>
            </a:extLst>
          </p:cNvPr>
          <p:cNvPicPr>
            <a:picLocks noChangeAspect="1"/>
          </p:cNvPicPr>
          <p:nvPr/>
        </p:nvPicPr>
        <p:blipFill>
          <a:blip r:embed="rId2"/>
          <a:stretch>
            <a:fillRect/>
          </a:stretch>
        </p:blipFill>
        <p:spPr>
          <a:xfrm>
            <a:off x="772160" y="2250033"/>
            <a:ext cx="13086079" cy="3729532"/>
          </a:xfrm>
          <a:prstGeom prst="rect">
            <a:avLst/>
          </a:prstGeom>
        </p:spPr>
      </p:pic>
    </p:spTree>
    <p:extLst>
      <p:ext uri="{BB962C8B-B14F-4D97-AF65-F5344CB8AC3E}">
        <p14:creationId xmlns:p14="http://schemas.microsoft.com/office/powerpoint/2010/main" val="242664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18648"/>
            <a:ext cx="7556421" cy="2126337"/>
          </a:xfrm>
          <a:prstGeom prst="rect">
            <a:avLst/>
          </a:prstGeom>
          <a:noFill/>
          <a:ln/>
        </p:spPr>
        <p:txBody>
          <a:bodyPr wrap="square" lIns="0" tIns="0" rIns="0" bIns="0" rtlCol="0" anchor="t"/>
          <a:lstStyle/>
          <a:p>
            <a:pPr algn="ctr">
              <a:lnSpc>
                <a:spcPts val="5550"/>
              </a:lnSpc>
            </a:pPr>
            <a:r>
              <a:rPr lang="en-US" sz="4800" dirty="0">
                <a:latin typeface="Gelasio Semi Bold" charset="0"/>
                <a:cs typeface="Gelasio Semi Bold" charset="0"/>
              </a:rPr>
              <a:t>Sustainable Solutions to Reduce Food</a:t>
            </a:r>
            <a:endParaRPr lang="en-US" sz="4450" dirty="0">
              <a:latin typeface="Gelasio Semi Bold" charset="0"/>
              <a:cs typeface="Gelasio Semi Bold" charset="0"/>
            </a:endParaRPr>
          </a:p>
        </p:txBody>
      </p:sp>
      <p:sp>
        <p:nvSpPr>
          <p:cNvPr id="4" name="Text 1"/>
          <p:cNvSpPr/>
          <p:nvPr/>
        </p:nvSpPr>
        <p:spPr>
          <a:xfrm>
            <a:off x="793790" y="4985147"/>
            <a:ext cx="7556421" cy="725805"/>
          </a:xfrm>
          <a:prstGeom prst="rect">
            <a:avLst/>
          </a:prstGeom>
          <a:noFill/>
          <a:ln/>
        </p:spPr>
        <p:txBody>
          <a:bodyPr wrap="square" lIns="0" tIns="0" rIns="0" bIns="0" rtlCol="0" anchor="t"/>
          <a:lstStyle/>
          <a:p>
            <a:pPr algn="ctr">
              <a:lnSpc>
                <a:spcPts val="2850"/>
              </a:lnSpc>
            </a:pPr>
            <a:r>
              <a:rPr lang="en-US" sz="1600" dirty="0">
                <a:latin typeface="Gelasio Semi Bold" charset="0"/>
                <a:cs typeface="Gelasio Semi Bold" charset="0"/>
              </a:rPr>
              <a:t>Let's find out together how to fight food waste with practical and sustainable solutions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2785" y="884992"/>
            <a:ext cx="7626310" cy="541377"/>
          </a:xfrm>
          <a:prstGeom prst="rect">
            <a:avLst/>
          </a:prstGeom>
          <a:noFill/>
          <a:ln/>
        </p:spPr>
        <p:txBody>
          <a:bodyPr wrap="none" lIns="0" tIns="0" rIns="0" bIns="0" rtlCol="0" anchor="t"/>
          <a:lstStyle/>
          <a:p>
            <a:pPr>
              <a:lnSpc>
                <a:spcPts val="4250"/>
              </a:lnSpc>
            </a:pPr>
            <a:r>
              <a:rPr lang="en-US" sz="3600" dirty="0">
                <a:latin typeface="Gelasio Semi Bold" charset="0"/>
                <a:cs typeface="Gelasio Semi Bold" charset="0"/>
              </a:rPr>
              <a:t>How to Reduce Food </a:t>
            </a:r>
            <a:r>
              <a:rPr lang="en-US" sz="3600" dirty="0" err="1">
                <a:latin typeface="Gelasio Semi Bold" charset="0"/>
                <a:cs typeface="Gelasio Semi Bold" charset="0"/>
              </a:rPr>
              <a:t>Waste</a:t>
            </a:r>
            <a:r>
              <a:rPr lang="en-US" sz="3400" dirty="0" err="1">
                <a:solidFill>
                  <a:srgbClr val="484237"/>
                </a:solidFill>
                <a:latin typeface="Gelasio Semi Bold" charset="0"/>
                <a:ea typeface="Gelasio Semi Bold" pitchFamily="34" charset="-122"/>
                <a:cs typeface="Gelasio Semi Bold" charset="0"/>
              </a:rPr>
              <a:t>ome</a:t>
            </a:r>
            <a:endParaRPr lang="en-US" sz="3400" dirty="0">
              <a:latin typeface="Gelasio Semi Bold" charset="0"/>
              <a:cs typeface="Gelasio Semi Bold" charset="0"/>
            </a:endParaRPr>
          </a:p>
        </p:txBody>
      </p:sp>
      <p:sp>
        <p:nvSpPr>
          <p:cNvPr id="4" name="Shape 1"/>
          <p:cNvSpPr/>
          <p:nvPr/>
        </p:nvSpPr>
        <p:spPr>
          <a:xfrm>
            <a:off x="6092785" y="1881188"/>
            <a:ext cx="389811" cy="389811"/>
          </a:xfrm>
          <a:prstGeom prst="roundRect">
            <a:avLst>
              <a:gd name="adj" fmla="val 6668"/>
            </a:avLst>
          </a:prstGeom>
          <a:solidFill>
            <a:srgbClr val="EEE8DD"/>
          </a:solidFill>
          <a:ln/>
        </p:spPr>
        <p:txBody>
          <a:bodyPr/>
          <a:lstStyle/>
          <a:p>
            <a:endParaRPr lang="es-ES"/>
          </a:p>
        </p:txBody>
      </p:sp>
      <p:sp>
        <p:nvSpPr>
          <p:cNvPr id="5" name="Text 2"/>
          <p:cNvSpPr/>
          <p:nvPr/>
        </p:nvSpPr>
        <p:spPr>
          <a:xfrm>
            <a:off x="6226373" y="1946077"/>
            <a:ext cx="122634" cy="259913"/>
          </a:xfrm>
          <a:prstGeom prst="rect">
            <a:avLst/>
          </a:prstGeom>
          <a:noFill/>
          <a:ln/>
        </p:spPr>
        <p:txBody>
          <a:bodyPr wrap="none" lIns="0" tIns="0" rIns="0" bIns="0" rtlCol="0" anchor="t"/>
          <a:lstStyle/>
          <a:p>
            <a:pPr marL="0" indent="0" algn="ctr">
              <a:lnSpc>
                <a:spcPts val="2000"/>
              </a:lnSpc>
              <a:buNone/>
            </a:pPr>
            <a:r>
              <a:rPr lang="en-US" sz="2000" dirty="0">
                <a:solidFill>
                  <a:srgbClr val="746558"/>
                </a:solidFill>
                <a:latin typeface="Gelasio Semi Bold" pitchFamily="34" charset="0"/>
                <a:ea typeface="Gelasio Semi Bold" pitchFamily="34" charset="-122"/>
                <a:cs typeface="Gelasio Semi Bold" pitchFamily="34" charset="-120"/>
              </a:rPr>
              <a:t>1</a:t>
            </a:r>
            <a:endParaRPr lang="en-US" sz="2000" dirty="0"/>
          </a:p>
        </p:txBody>
      </p:sp>
      <p:sp>
        <p:nvSpPr>
          <p:cNvPr id="6" name="Text 3"/>
          <p:cNvSpPr/>
          <p:nvPr/>
        </p:nvSpPr>
        <p:spPr>
          <a:xfrm>
            <a:off x="6655832" y="1881188"/>
            <a:ext cx="2169200" cy="270629"/>
          </a:xfrm>
          <a:prstGeom prst="rect">
            <a:avLst/>
          </a:prstGeom>
          <a:noFill/>
          <a:ln/>
        </p:spPr>
        <p:txBody>
          <a:bodyPr wrap="none" lIns="0" tIns="0" rIns="0" bIns="0" rtlCol="0" anchor="t"/>
          <a:lstStyle/>
          <a:p>
            <a:pPr marL="0" indent="0">
              <a:lnSpc>
                <a:spcPts val="2100"/>
              </a:lnSpc>
              <a:buNone/>
            </a:pPr>
            <a:r>
              <a:rPr lang="en-US" sz="1700" dirty="0">
                <a:solidFill>
                  <a:srgbClr val="746558"/>
                </a:solidFill>
                <a:latin typeface="Gelasio Semi Bold" pitchFamily="34" charset="0"/>
                <a:ea typeface="Gelasio Semi Bold" pitchFamily="34" charset="-122"/>
                <a:cs typeface="Gelasio Semi Bold" pitchFamily="34" charset="-120"/>
              </a:rPr>
              <a:t>Why is it important</a:t>
            </a:r>
            <a:endParaRPr lang="en-US" sz="1700" dirty="0"/>
          </a:p>
        </p:txBody>
      </p:sp>
      <p:sp>
        <p:nvSpPr>
          <p:cNvPr id="7" name="Text 4"/>
          <p:cNvSpPr/>
          <p:nvPr/>
        </p:nvSpPr>
        <p:spPr>
          <a:xfrm>
            <a:off x="6655832" y="2255758"/>
            <a:ext cx="7368183" cy="1385888"/>
          </a:xfrm>
          <a:prstGeom prst="rect">
            <a:avLst/>
          </a:prstGeom>
          <a:noFill/>
          <a:ln/>
        </p:spPr>
        <p:txBody>
          <a:bodyPr wrap="square" lIns="0" tIns="0" rIns="0" bIns="0" rtlCol="0" anchor="t"/>
          <a:lstStyle/>
          <a:p>
            <a:pPr>
              <a:lnSpc>
                <a:spcPts val="2150"/>
              </a:lnSpc>
            </a:pPr>
            <a:r>
              <a:rPr lang="en-US" sz="1350" dirty="0">
                <a:solidFill>
                  <a:srgbClr val="746558"/>
                </a:solidFill>
                <a:latin typeface="Gelasio Semi Bold" charset="0"/>
                <a:cs typeface="Gelasio Semi Bold" charset="0"/>
              </a:rPr>
              <a:t>T</a:t>
            </a:r>
            <a:r>
              <a:rPr lang="en-US" sz="1400" dirty="0">
                <a:latin typeface="Gelasio Semi Bold" charset="0"/>
                <a:cs typeface="Gelasio Semi Bold" charset="0"/>
              </a:rPr>
              <a:t>ons of food are wasted globally every year, with devastating impacts on the environment and the economy. Reducing food waste not only saves money at home, but also helps reduce the carbon footprint and preserve our planet's natural resources. Adopting sustainable practices in food management is a fundamental step towards a more equitable and environmentally friendly future.</a:t>
            </a:r>
            <a:r>
              <a:rPr lang="en-US" sz="1350" dirty="0">
                <a:solidFill>
                  <a:srgbClr val="746558"/>
                </a:solidFill>
                <a:latin typeface="Gelasio Semi Bold" charset="0"/>
                <a:ea typeface="Gelasio" pitchFamily="34" charset="-122"/>
                <a:cs typeface="Gelasio Semi Bold" charset="0"/>
              </a:rPr>
              <a:t>.</a:t>
            </a:r>
            <a:endParaRPr lang="en-US" sz="1350" dirty="0">
              <a:latin typeface="Gelasio Semi Bold" charset="0"/>
              <a:cs typeface="Gelasio Semi Bold" charset="0"/>
            </a:endParaRPr>
          </a:p>
        </p:txBody>
      </p:sp>
      <p:sp>
        <p:nvSpPr>
          <p:cNvPr id="8" name="Shape 5"/>
          <p:cNvSpPr/>
          <p:nvPr/>
        </p:nvSpPr>
        <p:spPr>
          <a:xfrm>
            <a:off x="6092785" y="4009787"/>
            <a:ext cx="389811" cy="389811"/>
          </a:xfrm>
          <a:prstGeom prst="roundRect">
            <a:avLst>
              <a:gd name="adj" fmla="val 6668"/>
            </a:avLst>
          </a:prstGeom>
          <a:solidFill>
            <a:srgbClr val="EEE8DD"/>
          </a:solidFill>
          <a:ln/>
        </p:spPr>
        <p:txBody>
          <a:bodyPr/>
          <a:lstStyle/>
          <a:p>
            <a:endParaRPr lang="es-ES"/>
          </a:p>
        </p:txBody>
      </p:sp>
      <p:sp>
        <p:nvSpPr>
          <p:cNvPr id="9" name="Text 6"/>
          <p:cNvSpPr/>
          <p:nvPr/>
        </p:nvSpPr>
        <p:spPr>
          <a:xfrm>
            <a:off x="6208871" y="4074676"/>
            <a:ext cx="157520" cy="259913"/>
          </a:xfrm>
          <a:prstGeom prst="rect">
            <a:avLst/>
          </a:prstGeom>
          <a:noFill/>
          <a:ln/>
        </p:spPr>
        <p:txBody>
          <a:bodyPr wrap="none" lIns="0" tIns="0" rIns="0" bIns="0" rtlCol="0" anchor="t"/>
          <a:lstStyle/>
          <a:p>
            <a:pPr marL="0" indent="0" algn="ctr">
              <a:lnSpc>
                <a:spcPts val="2000"/>
              </a:lnSpc>
              <a:buNone/>
            </a:pPr>
            <a:r>
              <a:rPr lang="en-US" sz="2000" dirty="0">
                <a:solidFill>
                  <a:srgbClr val="746558"/>
                </a:solidFill>
                <a:latin typeface="Gelasio Semi Bold" pitchFamily="34" charset="0"/>
                <a:ea typeface="Gelasio Semi Bold" pitchFamily="34" charset="-122"/>
                <a:cs typeface="Gelasio Semi Bold" pitchFamily="34" charset="-120"/>
              </a:rPr>
              <a:t>2</a:t>
            </a:r>
            <a:endParaRPr lang="en-US" sz="2000" dirty="0"/>
          </a:p>
        </p:txBody>
      </p:sp>
      <p:sp>
        <p:nvSpPr>
          <p:cNvPr id="10" name="Text 7"/>
          <p:cNvSpPr/>
          <p:nvPr/>
        </p:nvSpPr>
        <p:spPr>
          <a:xfrm>
            <a:off x="6655832" y="4009787"/>
            <a:ext cx="2165985" cy="270629"/>
          </a:xfrm>
          <a:prstGeom prst="rect">
            <a:avLst/>
          </a:prstGeom>
          <a:noFill/>
          <a:ln/>
        </p:spPr>
        <p:txBody>
          <a:bodyPr wrap="none" lIns="0" tIns="0" rIns="0" bIns="0" rtlCol="0" anchor="t"/>
          <a:lstStyle/>
          <a:p>
            <a:pPr>
              <a:lnSpc>
                <a:spcPts val="2100"/>
              </a:lnSpc>
            </a:pPr>
            <a:r>
              <a:rPr lang="en-US" sz="1700" dirty="0">
                <a:solidFill>
                  <a:srgbClr val="746558"/>
                </a:solidFill>
                <a:latin typeface="Gelasio Semi Bold" pitchFamily="34" charset="0"/>
                <a:ea typeface="Gelasio Semi Bold" pitchFamily="34" charset="-122"/>
                <a:cs typeface="Gelasio Semi Bold" pitchFamily="34" charset="-120"/>
              </a:rPr>
              <a:t>Plan  your meals</a:t>
            </a:r>
            <a:endParaRPr lang="en-US" sz="1700" dirty="0"/>
          </a:p>
        </p:txBody>
      </p:sp>
      <p:sp>
        <p:nvSpPr>
          <p:cNvPr id="11" name="Text 8"/>
          <p:cNvSpPr/>
          <p:nvPr/>
        </p:nvSpPr>
        <p:spPr>
          <a:xfrm>
            <a:off x="6655832" y="4384358"/>
            <a:ext cx="7368183" cy="1385888"/>
          </a:xfrm>
          <a:prstGeom prst="rect">
            <a:avLst/>
          </a:prstGeom>
          <a:noFill/>
          <a:ln/>
        </p:spPr>
        <p:txBody>
          <a:bodyPr wrap="square" lIns="0" tIns="0" rIns="0" bIns="0" rtlCol="0" anchor="t"/>
          <a:lstStyle/>
          <a:p>
            <a:pPr>
              <a:lnSpc>
                <a:spcPts val="2150"/>
              </a:lnSpc>
            </a:pPr>
            <a:r>
              <a:rPr lang="en-US" sz="1400" dirty="0">
                <a:latin typeface="Gelasio Semi Bold" charset="0"/>
                <a:cs typeface="Gelasio Semi Bold" charset="0"/>
              </a:rPr>
              <a:t>Create a detailed weekly menu, taking into account the ingredients already present in the house and the preferences of all family members. Use a precise and updated shopping list, avoiding impulse purchases. Organizing the meals of the week not only helps you buy only what you need, but also simplifies food preparation and reduces the risk of waste.</a:t>
            </a:r>
            <a:endParaRPr lang="en-US" sz="1350" dirty="0">
              <a:solidFill>
                <a:srgbClr val="746558"/>
              </a:solidFill>
              <a:latin typeface="Gelasio Semi Bold" charset="0"/>
              <a:ea typeface="Gelasio" pitchFamily="34" charset="-122"/>
              <a:cs typeface="Gelasio Semi Bold" charset="0"/>
            </a:endParaRPr>
          </a:p>
          <a:p>
            <a:pPr marL="0" indent="0">
              <a:lnSpc>
                <a:spcPts val="2150"/>
              </a:lnSpc>
              <a:buNone/>
            </a:pPr>
            <a:r>
              <a:rPr lang="en-US" sz="1350" dirty="0">
                <a:solidFill>
                  <a:srgbClr val="746558"/>
                </a:solidFill>
                <a:latin typeface="Gelasio Semi Bold" charset="0"/>
                <a:cs typeface="Gelasio Semi Bold" charset="0"/>
              </a:rPr>
              <a:t> </a:t>
            </a:r>
            <a:endParaRPr lang="en-US" sz="1350" dirty="0">
              <a:latin typeface="Gelasio Semi Bold" charset="0"/>
              <a:cs typeface="Gelasio Semi Bold" charset="0"/>
            </a:endParaRPr>
          </a:p>
        </p:txBody>
      </p:sp>
      <p:sp>
        <p:nvSpPr>
          <p:cNvPr id="12" name="Shape 9"/>
          <p:cNvSpPr/>
          <p:nvPr/>
        </p:nvSpPr>
        <p:spPr>
          <a:xfrm>
            <a:off x="6092785" y="6138386"/>
            <a:ext cx="389811" cy="389811"/>
          </a:xfrm>
          <a:prstGeom prst="roundRect">
            <a:avLst>
              <a:gd name="adj" fmla="val 6668"/>
            </a:avLst>
          </a:prstGeom>
          <a:solidFill>
            <a:srgbClr val="EEE8DD"/>
          </a:solidFill>
          <a:ln/>
        </p:spPr>
        <p:txBody>
          <a:bodyPr/>
          <a:lstStyle/>
          <a:p>
            <a:endParaRPr lang="es-ES"/>
          </a:p>
        </p:txBody>
      </p:sp>
      <p:sp>
        <p:nvSpPr>
          <p:cNvPr id="13" name="Text 10"/>
          <p:cNvSpPr/>
          <p:nvPr/>
        </p:nvSpPr>
        <p:spPr>
          <a:xfrm>
            <a:off x="6209348" y="6203275"/>
            <a:ext cx="156686" cy="259913"/>
          </a:xfrm>
          <a:prstGeom prst="rect">
            <a:avLst/>
          </a:prstGeom>
          <a:noFill/>
          <a:ln/>
        </p:spPr>
        <p:txBody>
          <a:bodyPr wrap="none" lIns="0" tIns="0" rIns="0" bIns="0" rtlCol="0" anchor="t"/>
          <a:lstStyle/>
          <a:p>
            <a:pPr marL="0" indent="0" algn="ctr">
              <a:lnSpc>
                <a:spcPts val="2000"/>
              </a:lnSpc>
              <a:buNone/>
            </a:pPr>
            <a:r>
              <a:rPr lang="en-US" sz="2000" dirty="0">
                <a:solidFill>
                  <a:srgbClr val="746558"/>
                </a:solidFill>
                <a:latin typeface="Gelasio Semi Bold" pitchFamily="34" charset="0"/>
                <a:ea typeface="Gelasio Semi Bold" pitchFamily="34" charset="-122"/>
                <a:cs typeface="Gelasio Semi Bold" pitchFamily="34" charset="-120"/>
              </a:rPr>
              <a:t>3</a:t>
            </a:r>
            <a:endParaRPr lang="en-US" sz="2000" dirty="0"/>
          </a:p>
        </p:txBody>
      </p:sp>
      <p:sp>
        <p:nvSpPr>
          <p:cNvPr id="14" name="Text 11"/>
          <p:cNvSpPr/>
          <p:nvPr/>
        </p:nvSpPr>
        <p:spPr>
          <a:xfrm>
            <a:off x="6655832" y="6138386"/>
            <a:ext cx="2165985" cy="270629"/>
          </a:xfrm>
          <a:prstGeom prst="rect">
            <a:avLst/>
          </a:prstGeom>
          <a:noFill/>
          <a:ln/>
        </p:spPr>
        <p:txBody>
          <a:bodyPr wrap="none" lIns="0" tIns="0" rIns="0" bIns="0" rtlCol="0" anchor="t"/>
          <a:lstStyle/>
          <a:p>
            <a:pPr>
              <a:lnSpc>
                <a:spcPts val="2100"/>
              </a:lnSpc>
            </a:pPr>
            <a:r>
              <a:rPr lang="it-IT" sz="1600" dirty="0" err="1">
                <a:latin typeface="Gelasio Semi Bold" charset="0"/>
                <a:cs typeface="Gelasio Semi Bold" charset="0"/>
              </a:rPr>
              <a:t>Reuse</a:t>
            </a:r>
            <a:r>
              <a:rPr lang="it-IT" sz="1600" dirty="0">
                <a:latin typeface="Gelasio Semi Bold" charset="0"/>
                <a:cs typeface="Gelasio Semi Bold" charset="0"/>
              </a:rPr>
              <a:t> </a:t>
            </a:r>
            <a:r>
              <a:rPr lang="it-IT" sz="1600" dirty="0" err="1">
                <a:latin typeface="Gelasio Semi Bold" charset="0"/>
                <a:cs typeface="Gelasio Semi Bold" charset="0"/>
              </a:rPr>
              <a:t>leftovers</a:t>
            </a:r>
            <a:r>
              <a:rPr lang="en-US" sz="1700" dirty="0">
                <a:solidFill>
                  <a:srgbClr val="746558"/>
                </a:solidFill>
                <a:latin typeface="Gelasio Semi Bold" charset="0"/>
                <a:ea typeface="Gelasio Semi Bold" pitchFamily="34" charset="-122"/>
                <a:cs typeface="Gelasio Semi Bold" charset="0"/>
              </a:rPr>
              <a:t> </a:t>
            </a:r>
            <a:endParaRPr lang="en-US" sz="1700" dirty="0">
              <a:latin typeface="Gelasio Semi Bold" charset="0"/>
              <a:cs typeface="Gelasio Semi Bold" charset="0"/>
            </a:endParaRPr>
          </a:p>
        </p:txBody>
      </p:sp>
      <p:sp>
        <p:nvSpPr>
          <p:cNvPr id="15" name="Text 12"/>
          <p:cNvSpPr/>
          <p:nvPr/>
        </p:nvSpPr>
        <p:spPr>
          <a:xfrm>
            <a:off x="6655832" y="6512957"/>
            <a:ext cx="7368183" cy="831532"/>
          </a:xfrm>
          <a:prstGeom prst="rect">
            <a:avLst/>
          </a:prstGeom>
          <a:noFill/>
          <a:ln/>
        </p:spPr>
        <p:txBody>
          <a:bodyPr wrap="square" lIns="0" tIns="0" rIns="0" bIns="0" rtlCol="0" anchor="t"/>
          <a:lstStyle/>
          <a:p>
            <a:pPr>
              <a:lnSpc>
                <a:spcPts val="2150"/>
              </a:lnSpc>
            </a:pPr>
            <a:r>
              <a:rPr lang="en-US" sz="1350" dirty="0">
                <a:solidFill>
                  <a:srgbClr val="746558"/>
                </a:solidFill>
                <a:latin typeface="Gelasio Semi Bold" charset="0"/>
                <a:ea typeface="Gelasio" pitchFamily="34" charset="-122"/>
                <a:cs typeface="Gelasio Semi Bold" charset="0"/>
              </a:rPr>
              <a:t>  </a:t>
            </a:r>
            <a:r>
              <a:rPr lang="en-US" sz="1400" dirty="0">
                <a:latin typeface="Gelasio Semi Bold" charset="0"/>
                <a:cs typeface="Gelasio Semi Bold" charset="0"/>
              </a:rPr>
              <a:t>Get creative with leftovers and turn them into new and tasty dishes. Leftover chicken can be made into a tasty salad, a nutritious soup, or a filling for tasty tortillas. Freeze excess food in individual or family</a:t>
            </a:r>
            <a:r>
              <a:rPr lang="en-US" sz="1350" dirty="0">
                <a:solidFill>
                  <a:srgbClr val="746558"/>
                </a:solidFill>
                <a:latin typeface="Gelasio Semi Bold" charset="0"/>
                <a:ea typeface="Gelasio" pitchFamily="34" charset="-122"/>
                <a:cs typeface="Gelasio Semi Bold" charset="0"/>
              </a:rPr>
              <a:t>. </a:t>
            </a:r>
            <a:endParaRPr lang="en-US" sz="1350" dirty="0">
              <a:latin typeface="Gelasio Semi Bold" charset="0"/>
              <a:cs typeface="Gelasio Semi Bold" charset="0"/>
            </a:endParaRPr>
          </a:p>
        </p:txBody>
      </p:sp>
      <p:sp>
        <p:nvSpPr>
          <p:cNvPr id="18435" name="Rectangle 3"/>
          <p:cNvSpPr>
            <a:spLocks noChangeArrowheads="1"/>
          </p:cNvSpPr>
          <p:nvPr/>
        </p:nvSpPr>
        <p:spPr bwMode="auto">
          <a:xfrm>
            <a:off x="0" y="0"/>
            <a:ext cx="121828" cy="278295"/>
          </a:xfrm>
          <a:prstGeom prst="rect">
            <a:avLst/>
          </a:prstGeom>
          <a:solidFill>
            <a:srgbClr val="F8F9FA"/>
          </a:solidFill>
          <a:ln w="9525">
            <a:noFill/>
            <a:miter lim="800000"/>
            <a:headEnd/>
            <a:tailEnd/>
          </a:ln>
          <a:effectLst/>
        </p:spPr>
        <p:txBody>
          <a:bodyPr vert="horz" wrap="none" lIns="0" tIns="-22218" rIns="0" bIns="-2221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dirty="0">
                <a:ln>
                  <a:noFill/>
                </a:ln>
                <a:solidFill>
                  <a:srgbClr val="1F1F1F"/>
                </a:solidFill>
                <a:effectLst/>
                <a:latin typeface="inherit"/>
                <a:cs typeface="Arial" pitchFamily="34" charset="0"/>
              </a:rPr>
              <a:t>.</a:t>
            </a:r>
            <a:r>
              <a:rPr kumimoji="0" lang="it-IT" sz="1300" b="0" i="0" u="none" strike="noStrike" cap="none" normalizeH="0" baseline="0" dirty="0">
                <a:ln>
                  <a:noFill/>
                </a:ln>
                <a:solidFill>
                  <a:schemeClr val="tx1"/>
                </a:solidFill>
                <a:effectLst/>
                <a:latin typeface="Arial" pitchFamily="34" charset="0"/>
                <a:cs typeface="Arial" pitchFamily="34" charset="0"/>
              </a:rPr>
              <a:t> </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093476"/>
            <a:ext cx="12240697" cy="708779"/>
          </a:xfrm>
          <a:prstGeom prst="rect">
            <a:avLst/>
          </a:prstGeom>
          <a:noFill/>
          <a:ln/>
        </p:spPr>
        <p:txBody>
          <a:bodyPr wrap="none" lIns="0" tIns="0" rIns="0" bIns="0" rtlCol="0" anchor="t"/>
          <a:lstStyle/>
          <a:p>
            <a:pPr>
              <a:lnSpc>
                <a:spcPts val="5550"/>
              </a:lnSpc>
            </a:pPr>
            <a:r>
              <a:rPr lang="en-US" sz="4450" dirty="0">
                <a:solidFill>
                  <a:srgbClr val="484237"/>
                </a:solidFill>
                <a:latin typeface="Gelasio Semi Bold" pitchFamily="34" charset="0"/>
                <a:ea typeface="Gelasio Semi Bold" pitchFamily="34" charset="-122"/>
                <a:cs typeface="Gelasio Semi Bold" pitchFamily="34" charset="-120"/>
              </a:rPr>
              <a:t> </a:t>
            </a:r>
            <a:r>
              <a:rPr lang="en-US" sz="4800" dirty="0">
                <a:latin typeface="Gelasio Semi Bold" charset="0"/>
                <a:cs typeface="Gelasio Semi Bold" charset="0"/>
              </a:rPr>
              <a:t>Environmental impact of food waste</a:t>
            </a:r>
            <a:endParaRPr lang="en-US" sz="4450" dirty="0">
              <a:latin typeface="Gelasio Semi Bold" charset="0"/>
              <a:cs typeface="Gelasio Semi Bold" charset="0"/>
            </a:endParaRPr>
          </a:p>
        </p:txBody>
      </p:sp>
      <p:sp>
        <p:nvSpPr>
          <p:cNvPr id="3" name="Shape 1"/>
          <p:cNvSpPr/>
          <p:nvPr/>
        </p:nvSpPr>
        <p:spPr>
          <a:xfrm>
            <a:off x="793790" y="3511034"/>
            <a:ext cx="510302" cy="510302"/>
          </a:xfrm>
          <a:prstGeom prst="roundRect">
            <a:avLst>
              <a:gd name="adj" fmla="val 6667"/>
            </a:avLst>
          </a:prstGeom>
          <a:solidFill>
            <a:srgbClr val="EEE8DD"/>
          </a:solidFill>
          <a:ln/>
        </p:spPr>
        <p:txBody>
          <a:bodyPr/>
          <a:lstStyle/>
          <a:p>
            <a:endParaRPr lang="es-ES"/>
          </a:p>
        </p:txBody>
      </p:sp>
      <p:sp>
        <p:nvSpPr>
          <p:cNvPr id="4" name="Text 2"/>
          <p:cNvSpPr/>
          <p:nvPr/>
        </p:nvSpPr>
        <p:spPr>
          <a:xfrm>
            <a:off x="968693" y="3596045"/>
            <a:ext cx="160496" cy="340281"/>
          </a:xfrm>
          <a:prstGeom prst="rect">
            <a:avLst/>
          </a:prstGeom>
          <a:noFill/>
          <a:ln/>
        </p:spPr>
        <p:txBody>
          <a:bodyPr wrap="none" lIns="0" tIns="0" rIns="0" bIns="0" rtlCol="0" anchor="t"/>
          <a:lstStyle/>
          <a:p>
            <a:pPr marL="0" indent="0" algn="ctr">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1</a:t>
            </a:r>
            <a:endParaRPr lang="en-US" sz="2650" dirty="0"/>
          </a:p>
        </p:txBody>
      </p:sp>
      <p:sp>
        <p:nvSpPr>
          <p:cNvPr id="5" name="Text 3"/>
          <p:cNvSpPr/>
          <p:nvPr/>
        </p:nvSpPr>
        <p:spPr>
          <a:xfrm>
            <a:off x="1530906" y="3511034"/>
            <a:ext cx="5670947" cy="362903"/>
          </a:xfrm>
          <a:prstGeom prst="rect">
            <a:avLst/>
          </a:prstGeom>
          <a:noFill/>
          <a:ln/>
        </p:spPr>
        <p:txBody>
          <a:bodyPr wrap="none" lIns="0" tIns="0" rIns="0" bIns="0" rtlCol="0" anchor="t"/>
          <a:lstStyle/>
          <a:p>
            <a:pPr>
              <a:lnSpc>
                <a:spcPts val="2850"/>
              </a:lnSpc>
            </a:pPr>
            <a:r>
              <a:rPr lang="en-US" sz="1750" dirty="0">
                <a:solidFill>
                  <a:srgbClr val="746558"/>
                </a:solidFill>
                <a:latin typeface="Gelasio" pitchFamily="34" charset="0"/>
                <a:ea typeface="Gelasio" pitchFamily="34" charset="-122"/>
                <a:cs typeface="Gelasio" pitchFamily="34" charset="-120"/>
              </a:rPr>
              <a:t>  </a:t>
            </a:r>
            <a:r>
              <a:rPr lang="it-IT" dirty="0">
                <a:latin typeface="Gelasio Semi Bold" charset="0"/>
                <a:cs typeface="Gelasio Semi Bold" charset="0"/>
              </a:rPr>
              <a:t>LOSS OF NATURAL RESOURCES</a:t>
            </a:r>
            <a:endParaRPr lang="en-US" dirty="0">
              <a:latin typeface="Gelasio Semi Bold" charset="0"/>
              <a:cs typeface="Gelasio Semi Bold" charset="0"/>
            </a:endParaRPr>
          </a:p>
        </p:txBody>
      </p:sp>
      <p:sp>
        <p:nvSpPr>
          <p:cNvPr id="6" name="Text 4"/>
          <p:cNvSpPr/>
          <p:nvPr/>
        </p:nvSpPr>
        <p:spPr>
          <a:xfrm>
            <a:off x="1530906" y="4010025"/>
            <a:ext cx="5670947" cy="1771650"/>
          </a:xfrm>
          <a:prstGeom prst="rect">
            <a:avLst/>
          </a:prstGeom>
          <a:noFill/>
          <a:ln/>
        </p:spPr>
        <p:txBody>
          <a:bodyPr wrap="square" lIns="0" tIns="0" rIns="0" bIns="0" rtlCol="0" anchor="t"/>
          <a:lstStyle/>
          <a:p>
            <a:pPr>
              <a:lnSpc>
                <a:spcPts val="2750"/>
              </a:lnSpc>
            </a:pPr>
            <a:r>
              <a:rPr lang="en-US" sz="2200" dirty="0">
                <a:solidFill>
                  <a:srgbClr val="746558"/>
                </a:solidFill>
                <a:latin typeface="Gelasio Semi Bold" charset="0"/>
                <a:ea typeface="Gelasio Semi Bold" pitchFamily="34" charset="-122"/>
                <a:cs typeface="Gelasio Semi Bold" charset="0"/>
              </a:rPr>
              <a:t>  </a:t>
            </a:r>
            <a:r>
              <a:rPr lang="en-US" sz="2400" dirty="0">
                <a:latin typeface="Gelasio Semi Bold" charset="0"/>
                <a:cs typeface="Gelasio Semi Bold" charset="0"/>
              </a:rPr>
              <a:t>Food waste leads to inefficient use of natural resources, such as water and soil, contributing to ecological problems such as deforestation and the decline of biodiversity</a:t>
            </a:r>
            <a:r>
              <a:rPr lang="en-US" sz="2400" dirty="0"/>
              <a:t>.</a:t>
            </a:r>
            <a:r>
              <a:rPr lang="en-US" sz="2200" dirty="0">
                <a:solidFill>
                  <a:srgbClr val="746558"/>
                </a:solidFill>
                <a:latin typeface="Gelasio Semi Bold" pitchFamily="34" charset="0"/>
                <a:ea typeface="Gelasio Semi Bold" pitchFamily="34" charset="-122"/>
                <a:cs typeface="Gelasio Semi Bold" pitchFamily="34" charset="-120"/>
              </a:rPr>
              <a:t>   </a:t>
            </a:r>
            <a:endParaRPr lang="en-US" sz="2200" dirty="0"/>
          </a:p>
        </p:txBody>
      </p:sp>
      <p:sp>
        <p:nvSpPr>
          <p:cNvPr id="7" name="Shape 5"/>
          <p:cNvSpPr/>
          <p:nvPr/>
        </p:nvSpPr>
        <p:spPr>
          <a:xfrm>
            <a:off x="7428667" y="3511034"/>
            <a:ext cx="510302" cy="510302"/>
          </a:xfrm>
          <a:prstGeom prst="roundRect">
            <a:avLst>
              <a:gd name="adj" fmla="val 6667"/>
            </a:avLst>
          </a:prstGeom>
          <a:solidFill>
            <a:srgbClr val="EEE8DD"/>
          </a:solidFill>
          <a:ln/>
        </p:spPr>
        <p:txBody>
          <a:bodyPr/>
          <a:lstStyle/>
          <a:p>
            <a:endParaRPr lang="es-ES"/>
          </a:p>
        </p:txBody>
      </p:sp>
      <p:sp>
        <p:nvSpPr>
          <p:cNvPr id="8" name="Text 6"/>
          <p:cNvSpPr/>
          <p:nvPr/>
        </p:nvSpPr>
        <p:spPr>
          <a:xfrm>
            <a:off x="7580709" y="3596045"/>
            <a:ext cx="206216" cy="340281"/>
          </a:xfrm>
          <a:prstGeom prst="rect">
            <a:avLst/>
          </a:prstGeom>
          <a:noFill/>
          <a:ln/>
        </p:spPr>
        <p:txBody>
          <a:bodyPr wrap="none" lIns="0" tIns="0" rIns="0" bIns="0" rtlCol="0" anchor="t"/>
          <a:lstStyle/>
          <a:p>
            <a:pPr marL="0" indent="0" algn="ctr">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2</a:t>
            </a:r>
            <a:endParaRPr lang="en-US" sz="2650" dirty="0"/>
          </a:p>
        </p:txBody>
      </p:sp>
      <p:sp>
        <p:nvSpPr>
          <p:cNvPr id="9" name="Text 7"/>
          <p:cNvSpPr/>
          <p:nvPr/>
        </p:nvSpPr>
        <p:spPr>
          <a:xfrm>
            <a:off x="8165783" y="3511034"/>
            <a:ext cx="5670947" cy="362903"/>
          </a:xfrm>
          <a:prstGeom prst="rect">
            <a:avLst/>
          </a:prstGeom>
          <a:noFill/>
          <a:ln/>
        </p:spPr>
        <p:txBody>
          <a:bodyPr wrap="none" lIns="0" tIns="0" rIns="0" bIns="0" rtlCol="0" anchor="t"/>
          <a:lstStyle/>
          <a:p>
            <a:pPr>
              <a:lnSpc>
                <a:spcPts val="2850"/>
              </a:lnSpc>
            </a:pPr>
            <a:r>
              <a:rPr lang="en-US" sz="1750" dirty="0">
                <a:solidFill>
                  <a:srgbClr val="746558"/>
                </a:solidFill>
                <a:latin typeface="Gelasio" pitchFamily="34" charset="0"/>
                <a:ea typeface="Gelasio" pitchFamily="34" charset="-122"/>
                <a:cs typeface="Gelasio" pitchFamily="34" charset="-120"/>
              </a:rPr>
              <a:t>   </a:t>
            </a:r>
            <a:r>
              <a:rPr lang="it-IT" dirty="0">
                <a:latin typeface="Gelasio Semi Bold" charset="0"/>
                <a:cs typeface="Gelasio Semi Bold" charset="0"/>
              </a:rPr>
              <a:t>GREENHOUSE GAS EMISSIONS</a:t>
            </a:r>
            <a:endParaRPr lang="en-US" dirty="0">
              <a:latin typeface="Gelasio Semi Bold" charset="0"/>
              <a:cs typeface="Gelasio Semi Bold" charset="0"/>
            </a:endParaRPr>
          </a:p>
        </p:txBody>
      </p:sp>
      <p:sp>
        <p:nvSpPr>
          <p:cNvPr id="10" name="Text 8"/>
          <p:cNvSpPr/>
          <p:nvPr/>
        </p:nvSpPr>
        <p:spPr>
          <a:xfrm>
            <a:off x="8165783" y="4010025"/>
            <a:ext cx="5670947" cy="2125980"/>
          </a:xfrm>
          <a:prstGeom prst="rect">
            <a:avLst/>
          </a:prstGeom>
          <a:noFill/>
          <a:ln/>
        </p:spPr>
        <p:txBody>
          <a:bodyPr wrap="square" lIns="0" tIns="0" rIns="0" bIns="0" rtlCol="0" anchor="t"/>
          <a:lstStyle/>
          <a:p>
            <a:pPr>
              <a:lnSpc>
                <a:spcPts val="2750"/>
              </a:lnSpc>
            </a:pPr>
            <a:r>
              <a:rPr lang="en-US" sz="2400" dirty="0">
                <a:latin typeface="Gelasio Semi Bold" charset="0"/>
                <a:cs typeface="Gelasio Semi Bold" charset="0"/>
              </a:rPr>
              <a:t>Wasted food, decomposing in landfill, releases methane, a powerful greenhouse gas, worsening climate change and making it urgent to reduce food waste.</a:t>
            </a:r>
            <a:endParaRPr lang="en-US" sz="2200" dirty="0">
              <a:latin typeface="Gelasio Semi Bold" charset="0"/>
              <a:cs typeface="Gelasio Semi Bold" charset="0"/>
            </a:endParaRPr>
          </a:p>
        </p:txBody>
      </p:sp>
      <p:sp>
        <p:nvSpPr>
          <p:cNvPr id="16385" name="Rectangle 1"/>
          <p:cNvSpPr>
            <a:spLocks noChangeArrowheads="1"/>
          </p:cNvSpPr>
          <p:nvPr/>
        </p:nvSpPr>
        <p:spPr bwMode="auto">
          <a:xfrm>
            <a:off x="0" y="0"/>
            <a:ext cx="65" cy="232129"/>
          </a:xfrm>
          <a:prstGeom prst="rect">
            <a:avLst/>
          </a:prstGeom>
          <a:solidFill>
            <a:srgbClr val="F8F9FA"/>
          </a:solidFill>
          <a:ln w="9525">
            <a:noFill/>
            <a:miter lim="800000"/>
            <a:headEnd/>
            <a:tailEnd/>
          </a:ln>
          <a:effectLst/>
        </p:spPr>
        <p:txBody>
          <a:bodyPr vert="horz" wrap="none" lIns="0" tIns="-22218" rIns="0" bIns="-2221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65" cy="232129"/>
          </a:xfrm>
          <a:prstGeom prst="rect">
            <a:avLst/>
          </a:prstGeom>
          <a:solidFill>
            <a:srgbClr val="F8F9FA"/>
          </a:solidFill>
          <a:ln w="9525">
            <a:noFill/>
            <a:miter lim="800000"/>
            <a:headEnd/>
            <a:tailEnd/>
          </a:ln>
          <a:effectLst/>
        </p:spPr>
        <p:txBody>
          <a:bodyPr vert="horz" wrap="none" lIns="0" tIns="-22218" rIns="0" bIns="-2221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70654" y="369808"/>
            <a:ext cx="4037171" cy="420291"/>
          </a:xfrm>
          <a:prstGeom prst="rect">
            <a:avLst/>
          </a:prstGeom>
          <a:noFill/>
          <a:ln/>
        </p:spPr>
        <p:txBody>
          <a:bodyPr wrap="none" lIns="0" tIns="0" rIns="0" bIns="0" rtlCol="0" anchor="t"/>
          <a:lstStyle/>
          <a:p>
            <a:pPr>
              <a:lnSpc>
                <a:spcPts val="3300"/>
              </a:lnSpc>
            </a:pPr>
            <a:r>
              <a:rPr lang="en-US" sz="2600" dirty="0">
                <a:solidFill>
                  <a:srgbClr val="484237"/>
                </a:solidFill>
                <a:latin typeface="Gelasio Semi Bold" pitchFamily="34" charset="0"/>
                <a:ea typeface="Gelasio Semi Bold" pitchFamily="34" charset="-122"/>
                <a:cs typeface="Gelasio Semi Bold" pitchFamily="34" charset="-120"/>
              </a:rPr>
              <a:t> </a:t>
            </a:r>
            <a:r>
              <a:rPr lang="it-IT" sz="2800" dirty="0">
                <a:latin typeface="Gelasio Semi Bold" charset="0"/>
                <a:cs typeface="Gelasio Semi Bold" charset="0"/>
              </a:rPr>
              <a:t>Community </a:t>
            </a:r>
            <a:r>
              <a:rPr lang="it-IT" sz="2800" dirty="0" err="1">
                <a:latin typeface="Gelasio Semi Bold" charset="0"/>
                <a:cs typeface="Gelasio Semi Bold" charset="0"/>
              </a:rPr>
              <a:t>Benefits</a:t>
            </a:r>
            <a:endParaRPr lang="en-US" sz="2600" dirty="0">
              <a:latin typeface="Gelasio Semi Bold" charset="0"/>
              <a:cs typeface="Gelasio Semi Bold" charset="0"/>
            </a:endParaRPr>
          </a:p>
        </p:txBody>
      </p:sp>
      <p:sp>
        <p:nvSpPr>
          <p:cNvPr id="3" name="Text 1"/>
          <p:cNvSpPr/>
          <p:nvPr/>
        </p:nvSpPr>
        <p:spPr>
          <a:xfrm>
            <a:off x="470654" y="1126212"/>
            <a:ext cx="2539008" cy="210145"/>
          </a:xfrm>
          <a:prstGeom prst="rect">
            <a:avLst/>
          </a:prstGeom>
          <a:noFill/>
          <a:ln/>
        </p:spPr>
        <p:txBody>
          <a:bodyPr wrap="none" lIns="0" tIns="0" rIns="0" bIns="0" rtlCol="0" anchor="t"/>
          <a:lstStyle/>
          <a:p>
            <a:pPr>
              <a:lnSpc>
                <a:spcPts val="1650"/>
              </a:lnSpc>
            </a:pPr>
            <a:r>
              <a:rPr lang="en-US" sz="1300" dirty="0">
                <a:solidFill>
                  <a:srgbClr val="484237"/>
                </a:solidFill>
                <a:latin typeface="Gelasio Semi Bold" charset="0"/>
                <a:ea typeface="Gelasio Semi Bold" pitchFamily="34" charset="-122"/>
                <a:cs typeface="Gelasio Semi Bold" charset="0"/>
              </a:rPr>
              <a:t>   </a:t>
            </a:r>
            <a:r>
              <a:rPr lang="it-IT" sz="1400" b="1" dirty="0">
                <a:latin typeface="Gelasio Semi Bold" charset="0"/>
                <a:cs typeface="Gelasio Semi Bold" charset="0"/>
              </a:rPr>
              <a:t>Greater </a:t>
            </a:r>
            <a:r>
              <a:rPr lang="it-IT" sz="1400" b="1" dirty="0" err="1">
                <a:latin typeface="Gelasio Semi Bold" charset="0"/>
                <a:cs typeface="Gelasio Semi Bold" charset="0"/>
              </a:rPr>
              <a:t>food</a:t>
            </a:r>
            <a:r>
              <a:rPr lang="it-IT" sz="1400" b="1" dirty="0">
                <a:latin typeface="Gelasio Semi Bold" charset="0"/>
                <a:cs typeface="Gelasio Semi Bold" charset="0"/>
              </a:rPr>
              <a:t> </a:t>
            </a:r>
            <a:r>
              <a:rPr lang="it-IT" sz="1400" b="1" dirty="0" err="1">
                <a:latin typeface="Gelasio Semi Bold" charset="0"/>
                <a:cs typeface="Gelasio Semi Bold" charset="0"/>
              </a:rPr>
              <a:t>safet</a:t>
            </a:r>
            <a:endParaRPr lang="en-US" sz="1300" b="1" dirty="0">
              <a:latin typeface="Gelasio Semi Bold" charset="0"/>
              <a:cs typeface="Gelasio Semi Bold" charset="0"/>
            </a:endParaRPr>
          </a:p>
        </p:txBody>
      </p:sp>
      <p:sp>
        <p:nvSpPr>
          <p:cNvPr id="4" name="Text 2"/>
          <p:cNvSpPr/>
          <p:nvPr/>
        </p:nvSpPr>
        <p:spPr>
          <a:xfrm>
            <a:off x="470654" y="1470779"/>
            <a:ext cx="4343876" cy="430054"/>
          </a:xfrm>
          <a:prstGeom prst="rect">
            <a:avLst/>
          </a:prstGeom>
          <a:noFill/>
          <a:ln/>
        </p:spPr>
        <p:txBody>
          <a:bodyPr wrap="square" lIns="0" tIns="0" rIns="0" bIns="0" rtlCol="0" anchor="t"/>
          <a:lstStyle/>
          <a:p>
            <a:r>
              <a:rPr lang="en-US" sz="1050" dirty="0">
                <a:latin typeface="Gelasio Semi Bold" charset="0"/>
                <a:cs typeface="Gelasio Semi Bold" charset="0"/>
              </a:rPr>
              <a:t>Reducing food waste means better distributing resources, helping those most in need and fighting hunger.</a:t>
            </a:r>
          </a:p>
          <a:p>
            <a:br>
              <a:rPr lang="en-US" sz="1050" dirty="0"/>
            </a:br>
            <a:endParaRPr lang="en-US" sz="1050" dirty="0"/>
          </a:p>
        </p:txBody>
      </p:sp>
      <p:sp>
        <p:nvSpPr>
          <p:cNvPr id="5" name="Text 3"/>
          <p:cNvSpPr/>
          <p:nvPr/>
        </p:nvSpPr>
        <p:spPr>
          <a:xfrm>
            <a:off x="5150048" y="1126212"/>
            <a:ext cx="1680924" cy="210145"/>
          </a:xfrm>
          <a:prstGeom prst="rect">
            <a:avLst/>
          </a:prstGeom>
          <a:noFill/>
          <a:ln/>
        </p:spPr>
        <p:txBody>
          <a:bodyPr wrap="none" lIns="0" tIns="0" rIns="0" bIns="0" rtlCol="0" anchor="t"/>
          <a:lstStyle/>
          <a:p>
            <a:pPr>
              <a:lnSpc>
                <a:spcPts val="1650"/>
              </a:lnSpc>
            </a:pPr>
            <a:r>
              <a:rPr lang="it-IT" sz="1400" b="1" dirty="0" err="1">
                <a:latin typeface="Gelasio Semi Bold" charset="0"/>
                <a:cs typeface="Gelasio Semi Bold" charset="0"/>
              </a:rPr>
              <a:t>Greener</a:t>
            </a:r>
            <a:r>
              <a:rPr lang="it-IT" sz="1400" b="1" dirty="0">
                <a:latin typeface="Gelasio Semi Bold" charset="0"/>
                <a:cs typeface="Gelasio Semi Bold" charset="0"/>
              </a:rPr>
              <a:t> economy</a:t>
            </a:r>
            <a:endParaRPr lang="en-US" sz="1300" b="1" dirty="0">
              <a:latin typeface="Gelasio Semi Bold" charset="0"/>
              <a:cs typeface="Gelasio Semi Bold" charset="0"/>
            </a:endParaRPr>
          </a:p>
        </p:txBody>
      </p:sp>
      <p:sp>
        <p:nvSpPr>
          <p:cNvPr id="6" name="Text 4"/>
          <p:cNvSpPr/>
          <p:nvPr/>
        </p:nvSpPr>
        <p:spPr>
          <a:xfrm>
            <a:off x="5150048" y="1470779"/>
            <a:ext cx="4343876" cy="645081"/>
          </a:xfrm>
          <a:prstGeom prst="rect">
            <a:avLst/>
          </a:prstGeom>
          <a:noFill/>
          <a:ln/>
        </p:spPr>
        <p:txBody>
          <a:bodyPr wrap="square" lIns="0" tIns="0" rIns="0" bIns="0" rtlCol="0" anchor="t"/>
          <a:lstStyle/>
          <a:p>
            <a:pPr>
              <a:lnSpc>
                <a:spcPts val="1650"/>
              </a:lnSpc>
            </a:pPr>
            <a:r>
              <a:rPr lang="en-US" sz="1050" dirty="0">
                <a:latin typeface="Gelasio Semi Bold" charset="0"/>
                <a:cs typeface="Gelasio Semi Bold" charset="0"/>
              </a:rPr>
              <a:t>Local initiatives against food waste boost the economy, creating jobs and supporting local producers and farmers</a:t>
            </a:r>
            <a:r>
              <a:rPr lang="en-US" sz="1050" dirty="0"/>
              <a:t>.</a:t>
            </a:r>
            <a:r>
              <a:rPr lang="en-US" sz="1050" dirty="0">
                <a:solidFill>
                  <a:srgbClr val="746558"/>
                </a:solidFill>
                <a:latin typeface="Gelasio" pitchFamily="34" charset="0"/>
                <a:ea typeface="Gelasio" pitchFamily="34" charset="-122"/>
                <a:cs typeface="Gelasio" pitchFamily="34" charset="-120"/>
              </a:rPr>
              <a:t> .</a:t>
            </a:r>
            <a:endParaRPr lang="en-US" sz="1050" dirty="0"/>
          </a:p>
        </p:txBody>
      </p:sp>
      <p:sp>
        <p:nvSpPr>
          <p:cNvPr id="7" name="Text 5"/>
          <p:cNvSpPr/>
          <p:nvPr/>
        </p:nvSpPr>
        <p:spPr>
          <a:xfrm>
            <a:off x="9829443" y="1126212"/>
            <a:ext cx="2205633" cy="210145"/>
          </a:xfrm>
          <a:prstGeom prst="rect">
            <a:avLst/>
          </a:prstGeom>
          <a:noFill/>
          <a:ln/>
        </p:spPr>
        <p:txBody>
          <a:bodyPr wrap="none" lIns="0" tIns="0" rIns="0" bIns="0" rtlCol="0" anchor="t"/>
          <a:lstStyle/>
          <a:p>
            <a:pPr>
              <a:lnSpc>
                <a:spcPts val="1650"/>
              </a:lnSpc>
            </a:pPr>
            <a:r>
              <a:rPr lang="en-US" sz="1400" b="1" dirty="0"/>
              <a:t>More respect for the environment</a:t>
            </a:r>
            <a:r>
              <a:rPr lang="en-US" sz="1300" b="1" dirty="0">
                <a:solidFill>
                  <a:srgbClr val="484237"/>
                </a:solidFill>
                <a:latin typeface="Gelasio Semi Bold" pitchFamily="34" charset="0"/>
                <a:ea typeface="Gelasio Semi Bold" pitchFamily="34" charset="-122"/>
                <a:cs typeface="Gelasio Semi Bold" pitchFamily="34" charset="-120"/>
              </a:rPr>
              <a:t>   </a:t>
            </a:r>
            <a:endParaRPr lang="en-US" sz="1300" b="1" dirty="0"/>
          </a:p>
        </p:txBody>
      </p:sp>
      <p:sp>
        <p:nvSpPr>
          <p:cNvPr id="8" name="Text 6"/>
          <p:cNvSpPr/>
          <p:nvPr/>
        </p:nvSpPr>
        <p:spPr>
          <a:xfrm>
            <a:off x="9829443" y="1470779"/>
            <a:ext cx="4343876" cy="430054"/>
          </a:xfrm>
          <a:prstGeom prst="rect">
            <a:avLst/>
          </a:prstGeom>
          <a:noFill/>
          <a:ln/>
        </p:spPr>
        <p:txBody>
          <a:bodyPr wrap="square" lIns="0" tIns="0" rIns="0" bIns="0" rtlCol="0" anchor="t"/>
          <a:lstStyle/>
          <a:p>
            <a:pPr>
              <a:lnSpc>
                <a:spcPts val="1650"/>
              </a:lnSpc>
            </a:pPr>
            <a:r>
              <a:rPr lang="en-US" sz="1050" dirty="0">
                <a:latin typeface="Gelasio Semi Bold" charset="0"/>
                <a:cs typeface="Gelasio Semi Bold" charset="0"/>
              </a:rPr>
              <a:t>Teaching children to reduce food waste helps protect the environment and combat climate change</a:t>
            </a:r>
            <a:r>
              <a:rPr lang="en-US" sz="1050" dirty="0"/>
              <a:t>.</a:t>
            </a:r>
          </a:p>
        </p:txBody>
      </p:sp>
      <p:pic>
        <p:nvPicPr>
          <p:cNvPr id="9" name="Image 0" descr="preencoded.png"/>
          <p:cNvPicPr>
            <a:picLocks noChangeAspect="1"/>
          </p:cNvPicPr>
          <p:nvPr/>
        </p:nvPicPr>
        <p:blipFill>
          <a:blip r:embed="rId3"/>
          <a:stretch>
            <a:fillRect/>
          </a:stretch>
        </p:blipFill>
        <p:spPr>
          <a:xfrm>
            <a:off x="470654" y="2388037"/>
            <a:ext cx="8115657" cy="55527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328857"/>
            <a:ext cx="6326267" cy="708779"/>
          </a:xfrm>
          <a:prstGeom prst="rect">
            <a:avLst/>
          </a:prstGeom>
          <a:noFill/>
          <a:ln/>
        </p:spPr>
        <p:txBody>
          <a:bodyPr wrap="none" lIns="0" tIns="0" rIns="0" bIns="0" rtlCol="0" anchor="t"/>
          <a:lstStyle/>
          <a:p>
            <a:pPr>
              <a:lnSpc>
                <a:spcPts val="5550"/>
              </a:lnSpc>
            </a:pPr>
            <a:r>
              <a:rPr lang="it-IT" sz="4800" dirty="0" err="1">
                <a:latin typeface="Gelasio Semi Bold" charset="0"/>
                <a:cs typeface="Gelasio Semi Bold" charset="0"/>
              </a:rPr>
              <a:t>Sustainability</a:t>
            </a:r>
            <a:r>
              <a:rPr lang="it-IT" sz="4800" dirty="0">
                <a:latin typeface="Gelasio Semi Bold" charset="0"/>
                <a:cs typeface="Gelasio Semi Bold" charset="0"/>
              </a:rPr>
              <a:t> and Future</a:t>
            </a:r>
            <a:endParaRPr lang="en-US" sz="4450" dirty="0">
              <a:latin typeface="Gelasio Semi Bold" charset="0"/>
              <a:cs typeface="Gelasio Semi Bold" charset="0"/>
            </a:endParaRPr>
          </a:p>
        </p:txBody>
      </p:sp>
      <p:pic>
        <p:nvPicPr>
          <p:cNvPr id="3" name="Image 0" descr="preencoded.png"/>
          <p:cNvPicPr>
            <a:picLocks noChangeAspect="1"/>
          </p:cNvPicPr>
          <p:nvPr/>
        </p:nvPicPr>
        <p:blipFill>
          <a:blip r:embed="rId3"/>
          <a:stretch>
            <a:fillRect/>
          </a:stretch>
        </p:blipFill>
        <p:spPr>
          <a:xfrm>
            <a:off x="793790" y="2491264"/>
            <a:ext cx="4120753" cy="2546747"/>
          </a:xfrm>
          <a:prstGeom prst="rect">
            <a:avLst/>
          </a:prstGeom>
        </p:spPr>
      </p:pic>
      <p:sp>
        <p:nvSpPr>
          <p:cNvPr id="4" name="Text 1"/>
          <p:cNvSpPr/>
          <p:nvPr/>
        </p:nvSpPr>
        <p:spPr>
          <a:xfrm>
            <a:off x="793790" y="5321498"/>
            <a:ext cx="2835235" cy="354330"/>
          </a:xfrm>
          <a:prstGeom prst="rect">
            <a:avLst/>
          </a:prstGeom>
          <a:noFill/>
          <a:ln/>
        </p:spPr>
        <p:txBody>
          <a:bodyPr wrap="none" lIns="0" tIns="0" rIns="0" bIns="0" rtlCol="0" anchor="t"/>
          <a:lstStyle/>
          <a:p>
            <a:pPr>
              <a:lnSpc>
                <a:spcPts val="2750"/>
              </a:lnSpc>
            </a:pPr>
            <a:r>
              <a:rPr lang="it-IT" sz="2400" dirty="0" err="1">
                <a:latin typeface="Gelasio Semi Bold" charset="0"/>
                <a:cs typeface="Gelasio Semi Bold" charset="0"/>
              </a:rPr>
              <a:t>Shared</a:t>
            </a:r>
            <a:r>
              <a:rPr lang="it-IT" sz="2400" dirty="0">
                <a:latin typeface="Gelasio Semi Bold" charset="0"/>
                <a:cs typeface="Gelasio Semi Bold" charset="0"/>
              </a:rPr>
              <a:t> </a:t>
            </a:r>
            <a:r>
              <a:rPr lang="it-IT" sz="2400" dirty="0" err="1">
                <a:latin typeface="Gelasio Semi Bold" charset="0"/>
                <a:cs typeface="Gelasio Semi Bold" charset="0"/>
              </a:rPr>
              <a:t>commitment</a:t>
            </a:r>
            <a:r>
              <a:rPr lang="en-US" sz="2200" dirty="0">
                <a:solidFill>
                  <a:srgbClr val="746558"/>
                </a:solidFill>
                <a:latin typeface="Gelasio Semi Bold" charset="0"/>
                <a:ea typeface="Gelasio Semi Bold" pitchFamily="34" charset="-122"/>
                <a:cs typeface="Gelasio Semi Bold" charset="0"/>
              </a:rPr>
              <a:t> </a:t>
            </a:r>
            <a:endParaRPr lang="en-US" sz="2200" dirty="0">
              <a:latin typeface="Gelasio Semi Bold" charset="0"/>
              <a:cs typeface="Gelasio Semi Bold" charset="0"/>
            </a:endParaRPr>
          </a:p>
        </p:txBody>
      </p:sp>
      <p:sp>
        <p:nvSpPr>
          <p:cNvPr id="5" name="Text 2"/>
          <p:cNvSpPr/>
          <p:nvPr/>
        </p:nvSpPr>
        <p:spPr>
          <a:xfrm>
            <a:off x="793790" y="5811917"/>
            <a:ext cx="4120753" cy="725805"/>
          </a:xfrm>
          <a:prstGeom prst="rect">
            <a:avLst/>
          </a:prstGeom>
          <a:noFill/>
          <a:ln/>
        </p:spPr>
        <p:txBody>
          <a:bodyPr wrap="square" lIns="0" tIns="0" rIns="0" bIns="0" rtlCol="0" anchor="t"/>
          <a:lstStyle/>
          <a:p>
            <a:pPr>
              <a:lnSpc>
                <a:spcPts val="2850"/>
              </a:lnSpc>
            </a:pPr>
            <a:r>
              <a:rPr lang="en-US" sz="1600" dirty="0">
                <a:latin typeface="Gelasio Semi Bold" charset="0"/>
                <a:cs typeface="Gelasio Semi Bold" charset="0"/>
              </a:rPr>
              <a:t>Collaboration between individuals, companies and governments for sustainable solutions.</a:t>
            </a:r>
            <a:endParaRPr lang="en-US" sz="1750" dirty="0">
              <a:latin typeface="Gelasio Semi Bold" charset="0"/>
              <a:cs typeface="Gelasio Semi Bold" charset="0"/>
            </a:endParaRPr>
          </a:p>
        </p:txBody>
      </p:sp>
      <p:pic>
        <p:nvPicPr>
          <p:cNvPr id="6" name="Image 1" descr="preencoded.png"/>
          <p:cNvPicPr>
            <a:picLocks noChangeAspect="1"/>
          </p:cNvPicPr>
          <p:nvPr/>
        </p:nvPicPr>
        <p:blipFill>
          <a:blip r:embed="rId4"/>
          <a:stretch>
            <a:fillRect/>
          </a:stretch>
        </p:blipFill>
        <p:spPr>
          <a:xfrm>
            <a:off x="5254704" y="2491264"/>
            <a:ext cx="4120872" cy="2546866"/>
          </a:xfrm>
          <a:prstGeom prst="rect">
            <a:avLst/>
          </a:prstGeom>
        </p:spPr>
      </p:pic>
      <p:sp>
        <p:nvSpPr>
          <p:cNvPr id="7" name="Text 3"/>
          <p:cNvSpPr/>
          <p:nvPr/>
        </p:nvSpPr>
        <p:spPr>
          <a:xfrm>
            <a:off x="5254704" y="5321617"/>
            <a:ext cx="2835235" cy="354330"/>
          </a:xfrm>
          <a:prstGeom prst="rect">
            <a:avLst/>
          </a:prstGeom>
          <a:noFill/>
          <a:ln/>
        </p:spPr>
        <p:txBody>
          <a:bodyPr wrap="none" lIns="0" tIns="0" rIns="0" bIns="0" rtlCol="0" anchor="t"/>
          <a:lstStyle/>
          <a:p>
            <a:pPr>
              <a:lnSpc>
                <a:spcPts val="2750"/>
              </a:lnSpc>
            </a:pPr>
            <a:r>
              <a:rPr lang="it-IT" sz="2400" dirty="0" err="1">
                <a:latin typeface="Gelasio Semi Bold" charset="0"/>
                <a:cs typeface="Gelasio Semi Bold" charset="0"/>
              </a:rPr>
              <a:t>Awareness</a:t>
            </a:r>
            <a:endParaRPr lang="en-US" sz="2200" dirty="0">
              <a:latin typeface="Gelasio Semi Bold" charset="0"/>
              <a:cs typeface="Gelasio Semi Bold" charset="0"/>
            </a:endParaRPr>
          </a:p>
        </p:txBody>
      </p:sp>
      <p:sp>
        <p:nvSpPr>
          <p:cNvPr id="8" name="Text 4"/>
          <p:cNvSpPr/>
          <p:nvPr/>
        </p:nvSpPr>
        <p:spPr>
          <a:xfrm>
            <a:off x="5254704" y="5812036"/>
            <a:ext cx="4120872" cy="1088708"/>
          </a:xfrm>
          <a:prstGeom prst="rect">
            <a:avLst/>
          </a:prstGeom>
          <a:noFill/>
          <a:ln/>
        </p:spPr>
        <p:txBody>
          <a:bodyPr wrap="square" lIns="0" tIns="0" rIns="0" bIns="0" rtlCol="0" anchor="t"/>
          <a:lstStyle/>
          <a:p>
            <a:pPr>
              <a:lnSpc>
                <a:spcPts val="2850"/>
              </a:lnSpc>
            </a:pPr>
            <a:r>
              <a:rPr lang="en-US" sz="1600" dirty="0">
                <a:latin typeface="Gelasio Semi Bold" charset="0"/>
                <a:cs typeface="Gelasio Semi Bold" charset="0"/>
              </a:rPr>
              <a:t>Education and awareness for responsible behavior and reduction of environmental impact</a:t>
            </a:r>
            <a:r>
              <a:rPr lang="en-US" sz="1600" dirty="0"/>
              <a:t>.</a:t>
            </a:r>
            <a:endParaRPr lang="en-US" sz="1750" dirty="0"/>
          </a:p>
        </p:txBody>
      </p:sp>
      <p:pic>
        <p:nvPicPr>
          <p:cNvPr id="9" name="Image 2" descr="preencoded.png"/>
          <p:cNvPicPr>
            <a:picLocks noChangeAspect="1"/>
          </p:cNvPicPr>
          <p:nvPr/>
        </p:nvPicPr>
        <p:blipFill>
          <a:blip r:embed="rId5"/>
          <a:stretch>
            <a:fillRect/>
          </a:stretch>
        </p:blipFill>
        <p:spPr>
          <a:xfrm>
            <a:off x="9715738" y="2491264"/>
            <a:ext cx="4120753" cy="2546747"/>
          </a:xfrm>
          <a:prstGeom prst="rect">
            <a:avLst/>
          </a:prstGeom>
        </p:spPr>
      </p:pic>
      <p:sp>
        <p:nvSpPr>
          <p:cNvPr id="10" name="Text 5"/>
          <p:cNvSpPr/>
          <p:nvPr/>
        </p:nvSpPr>
        <p:spPr>
          <a:xfrm>
            <a:off x="9715738" y="5321498"/>
            <a:ext cx="2835235" cy="354330"/>
          </a:xfrm>
          <a:prstGeom prst="rect">
            <a:avLst/>
          </a:prstGeom>
          <a:noFill/>
          <a:ln/>
        </p:spPr>
        <p:txBody>
          <a:bodyPr wrap="none" lIns="0" tIns="0" rIns="0" bIns="0" rtlCol="0" anchor="t"/>
          <a:lstStyle/>
          <a:p>
            <a:pPr>
              <a:lnSpc>
                <a:spcPts val="2750"/>
              </a:lnSpc>
            </a:pPr>
            <a:r>
              <a:rPr lang="it-IT" sz="2400" dirty="0" err="1">
                <a:latin typeface="Gelasio Semi Bold" charset="0"/>
                <a:cs typeface="Gelasio Semi Bold" charset="0"/>
              </a:rPr>
              <a:t>Innovation</a:t>
            </a:r>
            <a:endParaRPr lang="en-US" sz="2200" dirty="0">
              <a:latin typeface="Gelasio Semi Bold" charset="0"/>
              <a:cs typeface="Gelasio Semi Bold" charset="0"/>
            </a:endParaRPr>
          </a:p>
        </p:txBody>
      </p:sp>
      <p:sp>
        <p:nvSpPr>
          <p:cNvPr id="11" name="Text 6"/>
          <p:cNvSpPr/>
          <p:nvPr/>
        </p:nvSpPr>
        <p:spPr>
          <a:xfrm>
            <a:off x="9715738" y="5811917"/>
            <a:ext cx="4120753" cy="1088708"/>
          </a:xfrm>
          <a:prstGeom prst="rect">
            <a:avLst/>
          </a:prstGeom>
          <a:noFill/>
          <a:ln/>
        </p:spPr>
        <p:txBody>
          <a:bodyPr wrap="square" lIns="0" tIns="0" rIns="0" bIns="0" rtlCol="0" anchor="t"/>
          <a:lstStyle/>
          <a:p>
            <a:pPr>
              <a:lnSpc>
                <a:spcPts val="2850"/>
              </a:lnSpc>
            </a:pPr>
            <a:r>
              <a:rPr lang="en-US" sz="1600" dirty="0">
                <a:latin typeface="Gelasio Semi Bold" charset="0"/>
                <a:cs typeface="Gelasio Semi Bold" charset="0"/>
              </a:rPr>
              <a:t>Innovative technologies to optimize the use of resources and ensure fairness and respect for the environment.</a:t>
            </a:r>
            <a:endParaRPr lang="en-US" sz="1750" dirty="0">
              <a:latin typeface="Gelasio Semi Bold" charset="0"/>
              <a:cs typeface="Gelasio Semi Bold"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32579" y="496967"/>
            <a:ext cx="6912650" cy="564713"/>
          </a:xfrm>
          <a:prstGeom prst="rect">
            <a:avLst/>
          </a:prstGeom>
          <a:noFill/>
          <a:ln/>
        </p:spPr>
        <p:txBody>
          <a:bodyPr wrap="none" lIns="0" tIns="0" rIns="0" bIns="0" rtlCol="0" anchor="t"/>
          <a:lstStyle/>
          <a:p>
            <a:pPr>
              <a:lnSpc>
                <a:spcPts val="4400"/>
              </a:lnSpc>
            </a:pPr>
            <a:r>
              <a:rPr lang="en-US" sz="3550" dirty="0">
                <a:solidFill>
                  <a:srgbClr val="484237"/>
                </a:solidFill>
                <a:latin typeface="Gelasio Semi Bold" pitchFamily="34" charset="0"/>
                <a:ea typeface="Gelasio Semi Bold" pitchFamily="34" charset="-122"/>
                <a:cs typeface="Gelasio Semi Bold" pitchFamily="34" charset="-120"/>
              </a:rPr>
              <a:t>  </a:t>
            </a:r>
            <a:r>
              <a:rPr lang="it-IT" sz="3600" b="1" dirty="0" err="1">
                <a:latin typeface="Gelasio Semi Bold" charset="0"/>
                <a:cs typeface="Gelasio Semi Bold" charset="0"/>
              </a:rPr>
              <a:t>Advanced</a:t>
            </a:r>
            <a:r>
              <a:rPr lang="it-IT" sz="3600" b="1" dirty="0">
                <a:latin typeface="Gelasio Semi Bold" charset="0"/>
                <a:cs typeface="Gelasio Semi Bold" charset="0"/>
              </a:rPr>
              <a:t> </a:t>
            </a:r>
            <a:r>
              <a:rPr lang="it-IT" sz="3600" b="1" dirty="0" err="1">
                <a:latin typeface="Gelasio Semi Bold" charset="0"/>
                <a:cs typeface="Gelasio Semi Bold" charset="0"/>
              </a:rPr>
              <a:t>Anti-Waste</a:t>
            </a:r>
            <a:r>
              <a:rPr lang="it-IT" sz="3600" b="1" dirty="0">
                <a:latin typeface="Gelasio Semi Bold" charset="0"/>
                <a:cs typeface="Gelasio Semi Bold" charset="0"/>
              </a:rPr>
              <a:t> </a:t>
            </a:r>
            <a:r>
              <a:rPr lang="it-IT" sz="3600" b="1" dirty="0" err="1">
                <a:latin typeface="Gelasio Semi Bold" charset="0"/>
                <a:cs typeface="Gelasio Semi Bold" charset="0"/>
              </a:rPr>
              <a:t>Strategies</a:t>
            </a:r>
            <a:endParaRPr lang="en-US" sz="3550" b="1" dirty="0">
              <a:latin typeface="Gelasio Semi Bold" charset="0"/>
              <a:cs typeface="Gelasio Semi Bold" charset="0"/>
            </a:endParaRPr>
          </a:p>
        </p:txBody>
      </p:sp>
      <p:sp>
        <p:nvSpPr>
          <p:cNvPr id="3" name="Text 1"/>
          <p:cNvSpPr/>
          <p:nvPr/>
        </p:nvSpPr>
        <p:spPr>
          <a:xfrm>
            <a:off x="632579" y="1423154"/>
            <a:ext cx="13365242" cy="289084"/>
          </a:xfrm>
          <a:prstGeom prst="rect">
            <a:avLst/>
          </a:prstGeom>
          <a:noFill/>
          <a:ln/>
        </p:spPr>
        <p:txBody>
          <a:bodyPr wrap="none" lIns="0" tIns="0" rIns="0" bIns="0" rtlCol="0" anchor="t"/>
          <a:lstStyle/>
          <a:p>
            <a:pPr>
              <a:lnSpc>
                <a:spcPts val="2250"/>
              </a:lnSpc>
            </a:pPr>
            <a:r>
              <a:rPr lang="en-US" sz="1400" dirty="0">
                <a:latin typeface="Gelasio Semi Bold" charset="0"/>
                <a:cs typeface="Gelasio Semi Bold" charset="0"/>
              </a:rPr>
              <a:t> </a:t>
            </a:r>
            <a:r>
              <a:rPr lang="en-US" sz="1400" b="1" dirty="0">
                <a:latin typeface="Gelasio Semi Bold" charset="0"/>
                <a:cs typeface="Gelasio Semi Bold" charset="0"/>
              </a:rPr>
              <a:t>Implement these advanced strategies to further reduce food waste, adopting a more conscious and sustainable approach</a:t>
            </a:r>
          </a:p>
        </p:txBody>
      </p:sp>
      <p:pic>
        <p:nvPicPr>
          <p:cNvPr id="4" name="Image 0" descr="preencoded.png"/>
          <p:cNvPicPr>
            <a:picLocks noChangeAspect="1"/>
          </p:cNvPicPr>
          <p:nvPr/>
        </p:nvPicPr>
        <p:blipFill>
          <a:blip r:embed="rId3"/>
          <a:stretch>
            <a:fillRect/>
          </a:stretch>
        </p:blipFill>
        <p:spPr>
          <a:xfrm>
            <a:off x="640199" y="2033349"/>
            <a:ext cx="4353639" cy="2168843"/>
          </a:xfrm>
          <a:prstGeom prst="rect">
            <a:avLst/>
          </a:prstGeom>
        </p:spPr>
      </p:pic>
      <p:pic>
        <p:nvPicPr>
          <p:cNvPr id="5" name="Image 1" descr="preencoded.png"/>
          <p:cNvPicPr>
            <a:picLocks noChangeAspect="1"/>
          </p:cNvPicPr>
          <p:nvPr/>
        </p:nvPicPr>
        <p:blipFill>
          <a:blip r:embed="rId4"/>
          <a:stretch>
            <a:fillRect/>
          </a:stretch>
        </p:blipFill>
        <p:spPr>
          <a:xfrm>
            <a:off x="5138380" y="2033349"/>
            <a:ext cx="4353639" cy="2168843"/>
          </a:xfrm>
          <a:prstGeom prst="rect">
            <a:avLst/>
          </a:prstGeom>
        </p:spPr>
      </p:pic>
      <p:pic>
        <p:nvPicPr>
          <p:cNvPr id="6" name="Image 2" descr="preencoded.png"/>
          <p:cNvPicPr>
            <a:picLocks noChangeAspect="1"/>
          </p:cNvPicPr>
          <p:nvPr/>
        </p:nvPicPr>
        <p:blipFill>
          <a:blip r:embed="rId5"/>
          <a:stretch>
            <a:fillRect/>
          </a:stretch>
        </p:blipFill>
        <p:spPr>
          <a:xfrm>
            <a:off x="9636562" y="2033349"/>
            <a:ext cx="4353639" cy="2168843"/>
          </a:xfrm>
          <a:prstGeom prst="rect">
            <a:avLst/>
          </a:prstGeom>
        </p:spPr>
      </p:pic>
      <p:sp>
        <p:nvSpPr>
          <p:cNvPr id="7" name="Text 2"/>
          <p:cNvSpPr/>
          <p:nvPr/>
        </p:nvSpPr>
        <p:spPr>
          <a:xfrm>
            <a:off x="632579" y="4523303"/>
            <a:ext cx="13365242" cy="578168"/>
          </a:xfrm>
          <a:prstGeom prst="rect">
            <a:avLst/>
          </a:prstGeom>
          <a:noFill/>
          <a:ln/>
        </p:spPr>
        <p:txBody>
          <a:bodyPr wrap="square" lIns="0" tIns="0" rIns="0" bIns="0" rtlCol="0" anchor="t"/>
          <a:lstStyle/>
          <a:p>
            <a:pPr>
              <a:lnSpc>
                <a:spcPts val="2250"/>
              </a:lnSpc>
            </a:pPr>
            <a:r>
              <a:rPr lang="en-US" sz="1400" dirty="0"/>
              <a:t> </a:t>
            </a:r>
            <a:r>
              <a:rPr lang="en-US" sz="1600" b="1" dirty="0">
                <a:latin typeface="Gelasio Semi Bold" charset="0"/>
                <a:cs typeface="Gelasio Semi Bold" charset="0"/>
              </a:rPr>
              <a:t>Turn Scraps into Vegetable Stock</a:t>
            </a:r>
            <a:r>
              <a:rPr lang="en-US" sz="1400" dirty="0"/>
              <a:t>: </a:t>
            </a:r>
            <a:r>
              <a:rPr lang="en-US" sz="1400" dirty="0">
                <a:cs typeface="Gelasio Semi Bold" charset="0"/>
              </a:rPr>
              <a:t>Use vegetable scraps like carrots, celery, and onions to make a homemade vegetable stock that’s packed with flavor and nutrients. Strain the stock and refrigerate or freeze for later use in soups, risottos, and sauces.</a:t>
            </a:r>
          </a:p>
        </p:txBody>
      </p:sp>
      <p:sp>
        <p:nvSpPr>
          <p:cNvPr id="8" name="Text 3"/>
          <p:cNvSpPr/>
          <p:nvPr/>
        </p:nvSpPr>
        <p:spPr>
          <a:xfrm>
            <a:off x="632579" y="5304711"/>
            <a:ext cx="13365242" cy="578168"/>
          </a:xfrm>
          <a:prstGeom prst="rect">
            <a:avLst/>
          </a:prstGeom>
          <a:noFill/>
          <a:ln/>
        </p:spPr>
        <p:txBody>
          <a:bodyPr wrap="square" lIns="0" tIns="0" rIns="0" bIns="0" rtlCol="0" anchor="t"/>
          <a:lstStyle/>
          <a:p>
            <a:pPr>
              <a:lnSpc>
                <a:spcPts val="2250"/>
              </a:lnSpc>
            </a:pPr>
            <a:r>
              <a:rPr lang="it-IT" sz="1600" dirty="0" err="1">
                <a:latin typeface="Gelasio Semi Bold" charset="0"/>
                <a:cs typeface="Gelasio Semi Bold" charset="0"/>
              </a:rPr>
              <a:t>Organize</a:t>
            </a:r>
            <a:r>
              <a:rPr lang="it-IT" sz="1600" dirty="0">
                <a:latin typeface="Gelasio Semi Bold" charset="0"/>
                <a:cs typeface="Gelasio Semi Bold" charset="0"/>
              </a:rPr>
              <a:t> </a:t>
            </a:r>
            <a:r>
              <a:rPr lang="it-IT" sz="1600" dirty="0" err="1">
                <a:latin typeface="Gelasio Semi Bold" charset="0"/>
                <a:cs typeface="Gelasio Semi Bold" charset="0"/>
              </a:rPr>
              <a:t>your</a:t>
            </a:r>
            <a:r>
              <a:rPr lang="it-IT" sz="1600" dirty="0">
                <a:latin typeface="Gelasio Semi Bold" charset="0"/>
                <a:cs typeface="Gelasio Semi Bold" charset="0"/>
              </a:rPr>
              <a:t> freezer </a:t>
            </a:r>
            <a:r>
              <a:rPr lang="it-IT" sz="1600" dirty="0" err="1">
                <a:latin typeface="Gelasio Semi Bold" charset="0"/>
                <a:cs typeface="Gelasio Semi Bold" charset="0"/>
              </a:rPr>
              <a:t>for</a:t>
            </a:r>
            <a:r>
              <a:rPr lang="it-IT" sz="1600" dirty="0">
                <a:latin typeface="Gelasio Semi Bold" charset="0"/>
                <a:cs typeface="Gelasio Semi Bold" charset="0"/>
              </a:rPr>
              <a:t> </a:t>
            </a:r>
            <a:r>
              <a:rPr lang="it-IT" sz="1600" dirty="0" err="1">
                <a:latin typeface="Gelasio Semi Bold" charset="0"/>
                <a:cs typeface="Gelasio Semi Bold" charset="0"/>
              </a:rPr>
              <a:t>better</a:t>
            </a:r>
            <a:r>
              <a:rPr lang="it-IT" sz="1600" dirty="0">
                <a:latin typeface="Gelasio Semi Bold" charset="0"/>
                <a:cs typeface="Gelasio Semi Bold" charset="0"/>
              </a:rPr>
              <a:t> </a:t>
            </a:r>
            <a:r>
              <a:rPr lang="it-IT" sz="1600" dirty="0" err="1">
                <a:latin typeface="Gelasio Semi Bold" charset="0"/>
                <a:cs typeface="Gelasio Semi Bold" charset="0"/>
              </a:rPr>
              <a:t>storage</a:t>
            </a:r>
            <a:r>
              <a:rPr lang="it-IT" sz="1400" dirty="0">
                <a:latin typeface="Gelasio Semi Bold" charset="0"/>
                <a:cs typeface="Gelasio Semi Bold" charset="0"/>
              </a:rPr>
              <a:t>:</a:t>
            </a:r>
            <a:r>
              <a:rPr lang="en-US" sz="1400" b="1" dirty="0">
                <a:solidFill>
                  <a:srgbClr val="746558"/>
                </a:solidFill>
                <a:latin typeface="Gelasio Semi Bold" charset="0"/>
                <a:ea typeface="Gelasio" pitchFamily="34" charset="-122"/>
                <a:cs typeface="Gelasio Semi Bold" charset="0"/>
              </a:rPr>
              <a:t>  </a:t>
            </a:r>
            <a:r>
              <a:rPr lang="en-US" sz="1400" dirty="0"/>
              <a:t>Divide the food into portions that suit your needs and freeze them in containers or bags labeled with the date. This way, you can easily identify and use the food before it spoils, avoiding waste.</a:t>
            </a:r>
          </a:p>
        </p:txBody>
      </p:sp>
      <p:sp>
        <p:nvSpPr>
          <p:cNvPr id="9" name="Text 4"/>
          <p:cNvSpPr/>
          <p:nvPr/>
        </p:nvSpPr>
        <p:spPr>
          <a:xfrm>
            <a:off x="632579" y="6086118"/>
            <a:ext cx="13365242" cy="578168"/>
          </a:xfrm>
          <a:prstGeom prst="rect">
            <a:avLst/>
          </a:prstGeom>
          <a:noFill/>
          <a:ln/>
        </p:spPr>
        <p:txBody>
          <a:bodyPr wrap="square" lIns="0" tIns="0" rIns="0" bIns="0" rtlCol="0" anchor="t"/>
          <a:lstStyle/>
          <a:p>
            <a:pPr>
              <a:lnSpc>
                <a:spcPts val="2250"/>
              </a:lnSpc>
            </a:pPr>
            <a:r>
              <a:rPr lang="en-US" sz="1600" dirty="0"/>
              <a:t> </a:t>
            </a:r>
            <a:r>
              <a:rPr lang="en-US" sz="1600" dirty="0">
                <a:latin typeface="Gelasio Semi Bold" charset="0"/>
                <a:cs typeface="Gelasio Semi Bold" charset="0"/>
              </a:rPr>
              <a:t>Start Composting</a:t>
            </a:r>
            <a:r>
              <a:rPr lang="en-US" sz="1400" dirty="0">
                <a:latin typeface="Gelasio Semi Bold" charset="0"/>
                <a:cs typeface="Gelasio Semi Bold" charset="0"/>
              </a:rPr>
              <a:t>: </a:t>
            </a:r>
            <a:r>
              <a:rPr lang="en-US" sz="1400" dirty="0"/>
              <a:t>Create a composting corner in your garden or use an indoor composter to turn food scraps, such as fruit and vegetable peels, coffee grounds and tea filters, into a natural, nutrient-rich fertilizer for your plants.</a:t>
            </a:r>
          </a:p>
        </p:txBody>
      </p:sp>
      <p:sp>
        <p:nvSpPr>
          <p:cNvPr id="10" name="Text 5"/>
          <p:cNvSpPr/>
          <p:nvPr/>
        </p:nvSpPr>
        <p:spPr>
          <a:xfrm>
            <a:off x="632579" y="6867525"/>
            <a:ext cx="13365242" cy="867251"/>
          </a:xfrm>
          <a:prstGeom prst="rect">
            <a:avLst/>
          </a:prstGeom>
          <a:noFill/>
          <a:ln/>
        </p:spPr>
        <p:txBody>
          <a:bodyPr wrap="square" lIns="0" tIns="0" rIns="0" bIns="0" rtlCol="0" anchor="t"/>
          <a:lstStyle/>
          <a:p>
            <a:pPr>
              <a:lnSpc>
                <a:spcPts val="2250"/>
              </a:lnSpc>
            </a:pPr>
            <a:r>
              <a:rPr lang="en-US" sz="1600" dirty="0">
                <a:latin typeface="Gelasio Semi Bold" charset="0"/>
                <a:cs typeface="Gelasio Semi Bold" charset="0"/>
              </a:rPr>
              <a:t>Grow herbs to reduce shopping</a:t>
            </a:r>
            <a:r>
              <a:rPr lang="en-US" sz="1400" dirty="0">
                <a:latin typeface="Gelasio Semi Bold" charset="0"/>
                <a:cs typeface="Gelasio Semi Bold" charset="0"/>
              </a:rPr>
              <a:t>: </a:t>
            </a:r>
            <a:r>
              <a:rPr lang="en-US" sz="1400" dirty="0"/>
              <a:t>Create a small herb garden on your balcony or in your kitchen. This way, you will always have fresh herbs such as basil, parsley, rosemary and thyme available, reducing the need to buy them at the supermarket and preventing them from withering in the refrigerator.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115139"/>
            <a:ext cx="10763726" cy="708779"/>
          </a:xfrm>
          <a:prstGeom prst="rect">
            <a:avLst/>
          </a:prstGeom>
          <a:noFill/>
          <a:ln/>
        </p:spPr>
        <p:txBody>
          <a:bodyPr wrap="none" lIns="0" tIns="0" rIns="0" bIns="0" rtlCol="0" anchor="t"/>
          <a:lstStyle/>
          <a:p>
            <a:pPr>
              <a:lnSpc>
                <a:spcPts val="5550"/>
              </a:lnSpc>
            </a:pPr>
            <a:r>
              <a:rPr lang="it-IT" sz="4800" dirty="0" err="1">
                <a:latin typeface="Gelasio Semi Bold" charset="0"/>
                <a:cs typeface="Gelasio Semi Bold" charset="0"/>
              </a:rPr>
              <a:t>Optimal</a:t>
            </a:r>
            <a:r>
              <a:rPr lang="it-IT" sz="4800" dirty="0">
                <a:latin typeface="Gelasio Semi Bold" charset="0"/>
                <a:cs typeface="Gelasio Semi Bold" charset="0"/>
              </a:rPr>
              <a:t> </a:t>
            </a:r>
            <a:r>
              <a:rPr lang="it-IT" sz="4800" dirty="0" err="1">
                <a:latin typeface="Gelasio Semi Bold" charset="0"/>
                <a:cs typeface="Gelasio Semi Bold" charset="0"/>
              </a:rPr>
              <a:t>Food</a:t>
            </a:r>
            <a:r>
              <a:rPr lang="it-IT" sz="4800" dirty="0">
                <a:latin typeface="Gelasio Semi Bold" charset="0"/>
                <a:cs typeface="Gelasio Semi Bold" charset="0"/>
              </a:rPr>
              <a:t> </a:t>
            </a:r>
            <a:r>
              <a:rPr lang="it-IT" sz="4800" dirty="0" err="1">
                <a:latin typeface="Gelasio Semi Bold" charset="0"/>
                <a:cs typeface="Gelasio Semi Bold" charset="0"/>
              </a:rPr>
              <a:t>Preservation</a:t>
            </a:r>
            <a:r>
              <a:rPr lang="en-US" sz="4450" dirty="0">
                <a:solidFill>
                  <a:srgbClr val="484237"/>
                </a:solidFill>
                <a:latin typeface="Gelasio Semi Bold" charset="0"/>
                <a:ea typeface="Gelasio Semi Bold" pitchFamily="34" charset="-122"/>
                <a:cs typeface="Gelasio Semi Bold" charset="0"/>
              </a:rPr>
              <a:t> </a:t>
            </a:r>
            <a:endParaRPr lang="en-US" sz="4450" dirty="0">
              <a:latin typeface="Gelasio Semi Bold" charset="0"/>
              <a:cs typeface="Gelasio Semi Bold" charset="0"/>
            </a:endParaRPr>
          </a:p>
        </p:txBody>
      </p:sp>
      <p:sp>
        <p:nvSpPr>
          <p:cNvPr id="3" name="Shape 1"/>
          <p:cNvSpPr/>
          <p:nvPr/>
        </p:nvSpPr>
        <p:spPr>
          <a:xfrm>
            <a:off x="793790" y="4877395"/>
            <a:ext cx="13042821" cy="30480"/>
          </a:xfrm>
          <a:prstGeom prst="roundRect">
            <a:avLst>
              <a:gd name="adj" fmla="val 111628"/>
            </a:avLst>
          </a:prstGeom>
          <a:solidFill>
            <a:srgbClr val="D4CEC3"/>
          </a:solidFill>
          <a:ln/>
        </p:spPr>
        <p:txBody>
          <a:bodyPr/>
          <a:lstStyle/>
          <a:p>
            <a:endParaRPr lang="es-ES"/>
          </a:p>
        </p:txBody>
      </p:sp>
      <p:sp>
        <p:nvSpPr>
          <p:cNvPr id="4" name="Shape 2"/>
          <p:cNvSpPr/>
          <p:nvPr/>
        </p:nvSpPr>
        <p:spPr>
          <a:xfrm>
            <a:off x="3982522" y="4083606"/>
            <a:ext cx="30480" cy="793790"/>
          </a:xfrm>
          <a:prstGeom prst="roundRect">
            <a:avLst>
              <a:gd name="adj" fmla="val 111628"/>
            </a:avLst>
          </a:prstGeom>
          <a:solidFill>
            <a:srgbClr val="D4CEC3"/>
          </a:solidFill>
          <a:ln/>
        </p:spPr>
        <p:txBody>
          <a:bodyPr/>
          <a:lstStyle/>
          <a:p>
            <a:endParaRPr lang="es-ES"/>
          </a:p>
        </p:txBody>
      </p:sp>
      <p:sp>
        <p:nvSpPr>
          <p:cNvPr id="5" name="Shape 3"/>
          <p:cNvSpPr/>
          <p:nvPr/>
        </p:nvSpPr>
        <p:spPr>
          <a:xfrm>
            <a:off x="3742611" y="4622244"/>
            <a:ext cx="510302" cy="510302"/>
          </a:xfrm>
          <a:prstGeom prst="roundRect">
            <a:avLst>
              <a:gd name="adj" fmla="val 6667"/>
            </a:avLst>
          </a:prstGeom>
          <a:solidFill>
            <a:srgbClr val="EEE8DD"/>
          </a:solidFill>
          <a:ln/>
        </p:spPr>
        <p:txBody>
          <a:bodyPr/>
          <a:lstStyle/>
          <a:p>
            <a:endParaRPr lang="es-ES"/>
          </a:p>
        </p:txBody>
      </p:sp>
      <p:sp>
        <p:nvSpPr>
          <p:cNvPr id="6" name="Text 4"/>
          <p:cNvSpPr/>
          <p:nvPr/>
        </p:nvSpPr>
        <p:spPr>
          <a:xfrm>
            <a:off x="3917513" y="4707255"/>
            <a:ext cx="160496" cy="340281"/>
          </a:xfrm>
          <a:prstGeom prst="rect">
            <a:avLst/>
          </a:prstGeom>
          <a:noFill/>
          <a:ln/>
        </p:spPr>
        <p:txBody>
          <a:bodyPr wrap="none" lIns="0" tIns="0" rIns="0" bIns="0" rtlCol="0" anchor="t"/>
          <a:lstStyle/>
          <a:p>
            <a:pPr marL="0" indent="0" algn="ctr">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1</a:t>
            </a:r>
            <a:endParaRPr lang="en-US" sz="2650" dirty="0"/>
          </a:p>
        </p:txBody>
      </p:sp>
      <p:sp>
        <p:nvSpPr>
          <p:cNvPr id="7" name="Text 5"/>
          <p:cNvSpPr/>
          <p:nvPr/>
        </p:nvSpPr>
        <p:spPr>
          <a:xfrm>
            <a:off x="2377083" y="2277547"/>
            <a:ext cx="3241358" cy="354330"/>
          </a:xfrm>
          <a:prstGeom prst="rect">
            <a:avLst/>
          </a:prstGeom>
          <a:noFill/>
          <a:ln/>
        </p:spPr>
        <p:txBody>
          <a:bodyPr wrap="none" lIns="0" tIns="0" rIns="0" bIns="0" rtlCol="0" anchor="t"/>
          <a:lstStyle/>
          <a:p>
            <a:pPr algn="ctr">
              <a:lnSpc>
                <a:spcPts val="2750"/>
              </a:lnSpc>
            </a:pPr>
            <a:r>
              <a:rPr lang="it-IT" sz="2400" dirty="0">
                <a:latin typeface="Gelasio Semi Bold" charset="0"/>
                <a:cs typeface="Gelasio Semi Bold" charset="0"/>
              </a:rPr>
              <a:t>Temperature </a:t>
            </a:r>
            <a:r>
              <a:rPr lang="it-IT" sz="2400" dirty="0" err="1">
                <a:latin typeface="Gelasio Semi Bold" charset="0"/>
                <a:cs typeface="Gelasio Semi Bold" charset="0"/>
              </a:rPr>
              <a:t>control</a:t>
            </a:r>
            <a:r>
              <a:rPr lang="en-US" sz="2200" dirty="0">
                <a:solidFill>
                  <a:srgbClr val="746558"/>
                </a:solidFill>
                <a:latin typeface="Gelasio Semi Bold" charset="0"/>
                <a:ea typeface="Gelasio Semi Bold" pitchFamily="34" charset="-122"/>
                <a:cs typeface="Gelasio Semi Bold" charset="0"/>
              </a:rPr>
              <a:t> </a:t>
            </a:r>
            <a:endParaRPr lang="en-US" sz="2200" dirty="0">
              <a:latin typeface="Gelasio Semi Bold" charset="0"/>
              <a:cs typeface="Gelasio Semi Bold" charset="0"/>
            </a:endParaRPr>
          </a:p>
        </p:txBody>
      </p:sp>
      <p:sp>
        <p:nvSpPr>
          <p:cNvPr id="8" name="Text 6"/>
          <p:cNvSpPr/>
          <p:nvPr/>
        </p:nvSpPr>
        <p:spPr>
          <a:xfrm>
            <a:off x="1020604" y="2767965"/>
            <a:ext cx="5954316" cy="1088708"/>
          </a:xfrm>
          <a:prstGeom prst="rect">
            <a:avLst/>
          </a:prstGeom>
          <a:noFill/>
          <a:ln/>
        </p:spPr>
        <p:txBody>
          <a:bodyPr wrap="square" lIns="0" tIns="0" rIns="0" bIns="0" rtlCol="0" anchor="t"/>
          <a:lstStyle/>
          <a:p>
            <a:pPr algn="ctr">
              <a:lnSpc>
                <a:spcPts val="2850"/>
              </a:lnSpc>
            </a:pPr>
            <a:r>
              <a:rPr lang="en-US" sz="1600" dirty="0">
                <a:latin typeface="Gelasio Semi Bold" charset="0"/>
                <a:cs typeface="Gelasio Semi Bold" charset="0"/>
              </a:rPr>
              <a:t>Check the temperature of your refrigerator (between 0°C and 4°C) and freezer (around -18°C) regularly to ensure food safety.</a:t>
            </a:r>
            <a:endParaRPr lang="en-US" sz="1750" dirty="0">
              <a:latin typeface="Gelasio Semi Bold" charset="0"/>
              <a:cs typeface="Gelasio Semi Bold" charset="0"/>
            </a:endParaRPr>
          </a:p>
        </p:txBody>
      </p:sp>
      <p:sp>
        <p:nvSpPr>
          <p:cNvPr id="9" name="Shape 7"/>
          <p:cNvSpPr/>
          <p:nvPr/>
        </p:nvSpPr>
        <p:spPr>
          <a:xfrm>
            <a:off x="7299841" y="4877395"/>
            <a:ext cx="30480" cy="793790"/>
          </a:xfrm>
          <a:prstGeom prst="roundRect">
            <a:avLst>
              <a:gd name="adj" fmla="val 111628"/>
            </a:avLst>
          </a:prstGeom>
          <a:solidFill>
            <a:srgbClr val="D4CEC3"/>
          </a:solidFill>
          <a:ln/>
        </p:spPr>
        <p:txBody>
          <a:bodyPr/>
          <a:lstStyle/>
          <a:p>
            <a:endParaRPr lang="es-ES"/>
          </a:p>
        </p:txBody>
      </p:sp>
      <p:sp>
        <p:nvSpPr>
          <p:cNvPr id="10" name="Shape 8"/>
          <p:cNvSpPr/>
          <p:nvPr/>
        </p:nvSpPr>
        <p:spPr>
          <a:xfrm>
            <a:off x="7059930" y="4622244"/>
            <a:ext cx="510302" cy="510302"/>
          </a:xfrm>
          <a:prstGeom prst="roundRect">
            <a:avLst>
              <a:gd name="adj" fmla="val 6667"/>
            </a:avLst>
          </a:prstGeom>
          <a:solidFill>
            <a:srgbClr val="EEE8DD"/>
          </a:solidFill>
          <a:ln/>
        </p:spPr>
        <p:txBody>
          <a:bodyPr/>
          <a:lstStyle/>
          <a:p>
            <a:endParaRPr lang="es-ES"/>
          </a:p>
        </p:txBody>
      </p:sp>
      <p:sp>
        <p:nvSpPr>
          <p:cNvPr id="11" name="Text 9"/>
          <p:cNvSpPr/>
          <p:nvPr/>
        </p:nvSpPr>
        <p:spPr>
          <a:xfrm>
            <a:off x="7211973" y="4707255"/>
            <a:ext cx="206216" cy="340281"/>
          </a:xfrm>
          <a:prstGeom prst="rect">
            <a:avLst/>
          </a:prstGeom>
          <a:noFill/>
          <a:ln/>
        </p:spPr>
        <p:txBody>
          <a:bodyPr wrap="none" lIns="0" tIns="0" rIns="0" bIns="0" rtlCol="0" anchor="t"/>
          <a:lstStyle/>
          <a:p>
            <a:pPr marL="0" indent="0" algn="ctr">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2</a:t>
            </a:r>
            <a:endParaRPr lang="en-US" sz="2650" dirty="0"/>
          </a:p>
        </p:txBody>
      </p:sp>
      <p:sp>
        <p:nvSpPr>
          <p:cNvPr id="12" name="Text 10"/>
          <p:cNvSpPr/>
          <p:nvPr/>
        </p:nvSpPr>
        <p:spPr>
          <a:xfrm>
            <a:off x="5897523" y="5898118"/>
            <a:ext cx="2835235" cy="354330"/>
          </a:xfrm>
          <a:prstGeom prst="rect">
            <a:avLst/>
          </a:prstGeom>
          <a:noFill/>
          <a:ln/>
        </p:spPr>
        <p:txBody>
          <a:bodyPr wrap="none" lIns="0" tIns="0" rIns="0" bIns="0" rtlCol="0" anchor="t"/>
          <a:lstStyle/>
          <a:p>
            <a:pPr algn="ctr">
              <a:lnSpc>
                <a:spcPts val="2750"/>
              </a:lnSpc>
            </a:pPr>
            <a:r>
              <a:rPr lang="it-IT" sz="2400" dirty="0" err="1">
                <a:latin typeface="Gelasio Semi Bold" charset="0"/>
                <a:cs typeface="Gelasio Semi Bold" charset="0"/>
              </a:rPr>
              <a:t>Adequate</a:t>
            </a:r>
            <a:r>
              <a:rPr lang="it-IT" sz="2400" dirty="0">
                <a:latin typeface="Gelasio Semi Bold" charset="0"/>
                <a:cs typeface="Gelasio Semi Bold" charset="0"/>
              </a:rPr>
              <a:t> </a:t>
            </a:r>
            <a:r>
              <a:rPr lang="it-IT" sz="2400" dirty="0" err="1">
                <a:latin typeface="Gelasio Semi Bold" charset="0"/>
                <a:cs typeface="Gelasio Semi Bold" charset="0"/>
              </a:rPr>
              <a:t>Portions</a:t>
            </a:r>
            <a:endParaRPr lang="en-US" sz="2200" dirty="0">
              <a:latin typeface="Gelasio Semi Bold" charset="0"/>
              <a:cs typeface="Gelasio Semi Bold" charset="0"/>
            </a:endParaRPr>
          </a:p>
        </p:txBody>
      </p:sp>
      <p:sp>
        <p:nvSpPr>
          <p:cNvPr id="13" name="Text 11"/>
          <p:cNvSpPr/>
          <p:nvPr/>
        </p:nvSpPr>
        <p:spPr>
          <a:xfrm>
            <a:off x="4337923" y="6388537"/>
            <a:ext cx="5954435" cy="725805"/>
          </a:xfrm>
          <a:prstGeom prst="rect">
            <a:avLst/>
          </a:prstGeom>
          <a:noFill/>
          <a:ln/>
        </p:spPr>
        <p:txBody>
          <a:bodyPr wrap="square" lIns="0" tIns="0" rIns="0" bIns="0" rtlCol="0" anchor="t"/>
          <a:lstStyle/>
          <a:p>
            <a:pPr algn="ctr">
              <a:lnSpc>
                <a:spcPts val="2850"/>
              </a:lnSpc>
            </a:pPr>
            <a:r>
              <a:rPr lang="en-US" sz="1600" dirty="0">
                <a:latin typeface="Gelasio Semi Bold" charset="0"/>
                <a:cs typeface="Gelasio Semi Bold" charset="0"/>
              </a:rPr>
              <a:t>Freeze leftovers in portions suitable for single consumption to avoid waste and facilitate later use.</a:t>
            </a:r>
            <a:endParaRPr lang="en-US" sz="1750" dirty="0">
              <a:latin typeface="Gelasio Semi Bold" charset="0"/>
              <a:cs typeface="Gelasio Semi Bold" charset="0"/>
            </a:endParaRPr>
          </a:p>
        </p:txBody>
      </p:sp>
      <p:sp>
        <p:nvSpPr>
          <p:cNvPr id="14" name="Shape 12"/>
          <p:cNvSpPr/>
          <p:nvPr/>
        </p:nvSpPr>
        <p:spPr>
          <a:xfrm>
            <a:off x="10617279" y="4083606"/>
            <a:ext cx="30480" cy="793790"/>
          </a:xfrm>
          <a:prstGeom prst="roundRect">
            <a:avLst>
              <a:gd name="adj" fmla="val 111628"/>
            </a:avLst>
          </a:prstGeom>
          <a:solidFill>
            <a:srgbClr val="D4CEC3"/>
          </a:solidFill>
          <a:ln/>
        </p:spPr>
        <p:txBody>
          <a:bodyPr/>
          <a:lstStyle/>
          <a:p>
            <a:endParaRPr lang="es-ES"/>
          </a:p>
        </p:txBody>
      </p:sp>
      <p:sp>
        <p:nvSpPr>
          <p:cNvPr id="15" name="Shape 13"/>
          <p:cNvSpPr/>
          <p:nvPr/>
        </p:nvSpPr>
        <p:spPr>
          <a:xfrm>
            <a:off x="10377368" y="4622244"/>
            <a:ext cx="510302" cy="510302"/>
          </a:xfrm>
          <a:prstGeom prst="roundRect">
            <a:avLst>
              <a:gd name="adj" fmla="val 6667"/>
            </a:avLst>
          </a:prstGeom>
          <a:solidFill>
            <a:srgbClr val="EEE8DD"/>
          </a:solidFill>
          <a:ln/>
        </p:spPr>
        <p:txBody>
          <a:bodyPr/>
          <a:lstStyle/>
          <a:p>
            <a:endParaRPr lang="es-ES"/>
          </a:p>
        </p:txBody>
      </p:sp>
      <p:sp>
        <p:nvSpPr>
          <p:cNvPr id="16" name="Text 14"/>
          <p:cNvSpPr/>
          <p:nvPr/>
        </p:nvSpPr>
        <p:spPr>
          <a:xfrm>
            <a:off x="10530007" y="4707255"/>
            <a:ext cx="205026" cy="340281"/>
          </a:xfrm>
          <a:prstGeom prst="rect">
            <a:avLst/>
          </a:prstGeom>
          <a:noFill/>
          <a:ln/>
        </p:spPr>
        <p:txBody>
          <a:bodyPr wrap="none" lIns="0" tIns="0" rIns="0" bIns="0" rtlCol="0" anchor="t"/>
          <a:lstStyle/>
          <a:p>
            <a:pPr marL="0" indent="0" algn="ctr">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3</a:t>
            </a:r>
            <a:endParaRPr lang="en-US" sz="2650" dirty="0"/>
          </a:p>
        </p:txBody>
      </p:sp>
      <p:sp>
        <p:nvSpPr>
          <p:cNvPr id="17" name="Text 15"/>
          <p:cNvSpPr/>
          <p:nvPr/>
        </p:nvSpPr>
        <p:spPr>
          <a:xfrm>
            <a:off x="9214961" y="2277547"/>
            <a:ext cx="2835235" cy="354330"/>
          </a:xfrm>
          <a:prstGeom prst="rect">
            <a:avLst/>
          </a:prstGeom>
          <a:noFill/>
          <a:ln/>
        </p:spPr>
        <p:txBody>
          <a:bodyPr wrap="none" lIns="0" tIns="0" rIns="0" bIns="0" rtlCol="0" anchor="t"/>
          <a:lstStyle/>
          <a:p>
            <a:pPr algn="ctr">
              <a:lnSpc>
                <a:spcPts val="2750"/>
              </a:lnSpc>
            </a:pPr>
            <a:r>
              <a:rPr lang="it-IT" sz="2400" dirty="0" err="1">
                <a:latin typeface="Gelasio Semi Bold" charset="0"/>
                <a:cs typeface="Gelasio Semi Bold" charset="0"/>
              </a:rPr>
              <a:t>Labeling</a:t>
            </a:r>
            <a:endParaRPr lang="en-US" sz="2200" dirty="0">
              <a:latin typeface="Gelasio Semi Bold" charset="0"/>
              <a:cs typeface="Gelasio Semi Bold" charset="0"/>
            </a:endParaRPr>
          </a:p>
        </p:txBody>
      </p:sp>
      <p:sp>
        <p:nvSpPr>
          <p:cNvPr id="18" name="Text 16"/>
          <p:cNvSpPr/>
          <p:nvPr/>
        </p:nvSpPr>
        <p:spPr>
          <a:xfrm>
            <a:off x="7655362" y="2767965"/>
            <a:ext cx="5954435" cy="1088708"/>
          </a:xfrm>
          <a:prstGeom prst="rect">
            <a:avLst/>
          </a:prstGeom>
          <a:noFill/>
          <a:ln/>
        </p:spPr>
        <p:txBody>
          <a:bodyPr wrap="square" lIns="0" tIns="0" rIns="0" bIns="0" rtlCol="0" anchor="t"/>
          <a:lstStyle/>
          <a:p>
            <a:pPr algn="ctr">
              <a:lnSpc>
                <a:spcPts val="2850"/>
              </a:lnSpc>
            </a:pPr>
            <a:r>
              <a:rPr lang="en-US" sz="1600" dirty="0">
                <a:latin typeface="Gelasio Semi Bold" charset="0"/>
                <a:cs typeface="Gelasio Semi Bold" charset="0"/>
              </a:rPr>
              <a:t>Always label containers with the freezing date to keep track of freshness and consume foods within the recommended time frame.</a:t>
            </a:r>
            <a:r>
              <a:rPr lang="en-US" sz="1750" dirty="0">
                <a:solidFill>
                  <a:srgbClr val="746558"/>
                </a:solidFill>
                <a:latin typeface="Gelasio Semi Bold" charset="0"/>
                <a:ea typeface="Gelasio" pitchFamily="34" charset="-122"/>
                <a:cs typeface="Gelasio Semi Bold" charset="0"/>
              </a:rPr>
              <a:t> </a:t>
            </a:r>
            <a:endParaRPr lang="en-US" sz="1750" dirty="0">
              <a:latin typeface="Gelasio Semi Bold" charset="0"/>
              <a:cs typeface="Gelasio Semi Bold" charset="0"/>
            </a:endParaRPr>
          </a:p>
        </p:txBody>
      </p:sp>
      <p:sp>
        <p:nvSpPr>
          <p:cNvPr id="8193" name="Rectangle 1"/>
          <p:cNvSpPr>
            <a:spLocks noChangeArrowheads="1"/>
          </p:cNvSpPr>
          <p:nvPr/>
        </p:nvSpPr>
        <p:spPr bwMode="auto">
          <a:xfrm>
            <a:off x="0" y="0"/>
            <a:ext cx="121828" cy="278295"/>
          </a:xfrm>
          <a:prstGeom prst="rect">
            <a:avLst/>
          </a:prstGeom>
          <a:solidFill>
            <a:srgbClr val="F8F9FA"/>
          </a:solidFill>
          <a:ln w="9525">
            <a:noFill/>
            <a:miter lim="800000"/>
            <a:headEnd/>
            <a:tailEnd/>
          </a:ln>
          <a:effectLst/>
        </p:spPr>
        <p:txBody>
          <a:bodyPr vert="horz" wrap="none" lIns="0" tIns="-22218" rIns="0" bIns="-2221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100" b="0" i="0" u="none" strike="noStrike" cap="none" normalizeH="0" baseline="0" dirty="0">
                <a:ln>
                  <a:noFill/>
                </a:ln>
                <a:solidFill>
                  <a:srgbClr val="1F1F1F"/>
                </a:solidFill>
                <a:effectLst/>
                <a:latin typeface="inherit"/>
                <a:cs typeface="Arial" pitchFamily="34" charset="0"/>
              </a:rPr>
              <a:t>.</a:t>
            </a:r>
            <a:r>
              <a:rPr kumimoji="0" lang="it-IT" sz="1300" b="0" i="0" u="none" strike="noStrike" cap="none" normalizeH="0" baseline="0" dirty="0">
                <a:ln>
                  <a:noFill/>
                </a:ln>
                <a:solidFill>
                  <a:schemeClr val="tx1"/>
                </a:solidFill>
                <a:effectLst/>
                <a:latin typeface="Arial" pitchFamily="34" charset="0"/>
                <a:cs typeface="Arial" pitchFamily="34" charset="0"/>
              </a:rPr>
              <a:t> </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TotalTime>
  <Words>864</Words>
  <Application>Microsoft Office PowerPoint</Application>
  <PresentationFormat>Personalizzato</PresentationFormat>
  <Paragraphs>89</Paragraphs>
  <Slides>13</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Times New Roman</vt:lpstr>
      <vt:lpstr>Gelasio Semi Bold</vt:lpstr>
      <vt:lpstr>Gelasio</vt:lpstr>
      <vt:lpstr>inherit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Office</cp:lastModifiedBy>
  <cp:revision>14</cp:revision>
  <dcterms:created xsi:type="dcterms:W3CDTF">2025-02-28T01:18:57Z</dcterms:created>
  <dcterms:modified xsi:type="dcterms:W3CDTF">2025-10-26T18:06:39Z</dcterms:modified>
</cp:coreProperties>
</file>